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9" r:id="rId2"/>
    <p:sldId id="353" r:id="rId3"/>
    <p:sldId id="364" r:id="rId4"/>
    <p:sldId id="356" r:id="rId5"/>
    <p:sldId id="351" r:id="rId6"/>
    <p:sldId id="358" r:id="rId7"/>
    <p:sldId id="360" r:id="rId8"/>
    <p:sldId id="361" r:id="rId9"/>
    <p:sldId id="362" r:id="rId10"/>
    <p:sldId id="354" r:id="rId11"/>
    <p:sldId id="363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F288-7FBC-4E1E-AA81-C7E2697D78CF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66D4-02C2-4D90-A0BB-DC4D8D7E86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33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F288-7FBC-4E1E-AA81-C7E2697D78CF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66D4-02C2-4D90-A0BB-DC4D8D7E86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87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F288-7FBC-4E1E-AA81-C7E2697D78CF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66D4-02C2-4D90-A0BB-DC4D8D7E86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85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F288-7FBC-4E1E-AA81-C7E2697D78CF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66D4-02C2-4D90-A0BB-DC4D8D7E86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46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F288-7FBC-4E1E-AA81-C7E2697D78CF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66D4-02C2-4D90-A0BB-DC4D8D7E86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0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F288-7FBC-4E1E-AA81-C7E2697D78CF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66D4-02C2-4D90-A0BB-DC4D8D7E86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5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F288-7FBC-4E1E-AA81-C7E2697D78CF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66D4-02C2-4D90-A0BB-DC4D8D7E86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77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F288-7FBC-4E1E-AA81-C7E2697D78CF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66D4-02C2-4D90-A0BB-DC4D8D7E86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74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F288-7FBC-4E1E-AA81-C7E2697D78CF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66D4-02C2-4D90-A0BB-DC4D8D7E86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27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F288-7FBC-4E1E-AA81-C7E2697D78CF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66D4-02C2-4D90-A0BB-DC4D8D7E86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06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F288-7FBC-4E1E-AA81-C7E2697D78CF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66D4-02C2-4D90-A0BB-DC4D8D7E86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12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8F288-7FBC-4E1E-AA81-C7E2697D78CF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766D4-02C2-4D90-A0BB-DC4D8D7E86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98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533CDEF-D71D-46BB-821D-7576EF64A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Pístové čerpadlo zdvižné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54EC0067-45F5-4C2A-8678-12B0CAB7D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43059" y="201517"/>
            <a:ext cx="3819526" cy="628650"/>
          </a:xfrm>
        </p:spPr>
        <p:txBody>
          <a:bodyPr>
            <a:normAutofit/>
          </a:bodyPr>
          <a:lstStyle/>
          <a:p>
            <a:r>
              <a:rPr lang="cs-CZ" sz="2800" dirty="0"/>
              <a:t>Adam </a:t>
            </a:r>
            <a:r>
              <a:rPr lang="cs-CZ" sz="2800" dirty="0" err="1"/>
              <a:t>Brzyśko</a:t>
            </a:r>
            <a:r>
              <a:rPr lang="cs-CZ" sz="2800" dirty="0"/>
              <a:t> 9.A </a:t>
            </a:r>
          </a:p>
        </p:txBody>
      </p:sp>
    </p:spTree>
    <p:extLst>
      <p:ext uri="{BB962C8B-B14F-4D97-AF65-F5344CB8AC3E}">
        <p14:creationId xmlns:p14="http://schemas.microsoft.com/office/powerpoint/2010/main" val="107303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sz="1200" dirty="0"/>
              <a:t>https://www.google.cz/</a:t>
            </a:r>
            <a:r>
              <a:rPr lang="cs-CZ" sz="1200" dirty="0" err="1"/>
              <a:t>imgres?imgurl</a:t>
            </a:r>
            <a:r>
              <a:rPr lang="cs-CZ" sz="1200" dirty="0"/>
              <a:t>=https%3A%2F%2Fst2.depositphotos.com%2F2493511%2F10175%2Fi%2F950%2Fdepositphotos_101752394-stock-photo-rocking-oil-petroleum-pump-jack.jpg&amp;imgrefurl=https%3A%2F%2Fcz.depositphotos.com%2F101752394%2Fstock-photo-rocking-oil-petroleum-pump-jack.html&amp;docid=B_Fsrr4Gq8h_kM&amp;tbnid=KMZ1ugD5w1ef0M%3A&amp;vet=10ahUKEwjimZ3XjNbaAhUBqaQKHSwQA1IQMwhdKBYwFg..i&amp;w=1023&amp;h=576&amp;itg=1&amp;bih=759&amp;biw=1536&amp;q=p%C3%ADstov%C3%A9%20%C4%8Derpadlo%20na%20ropu&amp;ved=0ahUKEwjimZ3XjNbaAhUBqaQKHSwQA1IQMwhdKBYwFg&amp;iact=</a:t>
            </a:r>
            <a:r>
              <a:rPr lang="cs-CZ" sz="1200" dirty="0" err="1"/>
              <a:t>mrc&amp;uact</a:t>
            </a:r>
            <a:r>
              <a:rPr lang="cs-CZ" sz="1200" dirty="0"/>
              <a:t>=8</a:t>
            </a:r>
          </a:p>
        </p:txBody>
      </p:sp>
      <p:sp>
        <p:nvSpPr>
          <p:cNvPr id="4" name="Obdélník 3"/>
          <p:cNvSpPr/>
          <p:nvPr/>
        </p:nvSpPr>
        <p:spPr>
          <a:xfrm>
            <a:off x="838200" y="3578813"/>
            <a:ext cx="6411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https://www.google.cz/</a:t>
            </a:r>
            <a:r>
              <a:rPr lang="cs-CZ" sz="1200" dirty="0" err="1"/>
              <a:t>imgres?imgurl</a:t>
            </a:r>
            <a:r>
              <a:rPr lang="cs-CZ" sz="1200" dirty="0"/>
              <a:t>=http%3A%2F%2Fwww.ireceptar.cz%2Fres%2Farchive%2F265%2F031657.jpg&amp;imgrefurl=https%3A%2F%2Fwww.ireceptar.cz%2Fzahrada%2Fzahradni-technika%2Fcim-cerpat-vodu-pro-dum-a-zahradu%2F&amp;docid=f9mUXMOpidig9M&amp;tbnid=Vj8uNUMawvz47M%3A&amp;vet=10ahUKEwjK4sTOw9XaAhXRaFAKHV7iAosQMwg9KAkwCQ..i&amp;w=620&amp;h=428&amp;bih=794&amp;biw=1440&amp;q=zahradn%C3%AD%20pumpa&amp;ved=0ahUKEwjK4sTOw9XaAhXRaFAKHV7iAosQMwg9KAkwCQ&amp;iact=</a:t>
            </a:r>
            <a:r>
              <a:rPr lang="cs-CZ" sz="1200" dirty="0" err="1"/>
              <a:t>mrc&amp;uact</a:t>
            </a:r>
            <a:r>
              <a:rPr lang="cs-CZ" sz="1200" dirty="0"/>
              <a:t>=8</a:t>
            </a:r>
          </a:p>
        </p:txBody>
      </p:sp>
    </p:spTree>
    <p:extLst>
      <p:ext uri="{BB962C8B-B14F-4D97-AF65-F5344CB8AC3E}">
        <p14:creationId xmlns:p14="http://schemas.microsoft.com/office/powerpoint/2010/main" val="56643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2D600C7-9674-4602-8DCB-9EFD0DE05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93AECE1-C70A-4D63-A78D-5D67B183A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972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E1B2895-483F-4911-B5AD-B3B0BF74D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="" xmlns:a16="http://schemas.microsoft.com/office/drawing/2014/main" id="{4D4A15E9-B969-41BE-9BF9-C2CFC922C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9782" cy="7339054"/>
          </a:xfrm>
        </p:spPr>
      </p:pic>
    </p:spTree>
    <p:extLst>
      <p:ext uri="{BB962C8B-B14F-4D97-AF65-F5344CB8AC3E}">
        <p14:creationId xmlns:p14="http://schemas.microsoft.com/office/powerpoint/2010/main" val="317292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801193D-9B71-412F-A11A-99EF0D89A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Související obrázek">
            <a:extLst>
              <a:ext uri="{FF2B5EF4-FFF2-40B4-BE49-F238E27FC236}">
                <a16:creationId xmlns="" xmlns:a16="http://schemas.microsoft.com/office/drawing/2014/main" id="{82C86EA0-0798-4507-9C77-F07DA5FA53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33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5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9895" y="745973"/>
            <a:ext cx="11060017" cy="5456524"/>
          </a:xfrm>
        </p:spPr>
        <p:txBody>
          <a:bodyPr/>
          <a:lstStyle/>
          <a:p>
            <a:r>
              <a:rPr lang="cs-CZ" dirty="0"/>
              <a:t>Zdvižné čerpadlo je  velice rozšířené, můžeme ho vidět například na zahrádkách </a:t>
            </a:r>
          </a:p>
          <a:p>
            <a:r>
              <a:rPr lang="cs-CZ" dirty="0"/>
              <a:t>Rád bych vás seznámil s funkcí tohoto čerpadla, které je velmi jednoduché </a:t>
            </a:r>
          </a:p>
          <a:p>
            <a:r>
              <a:rPr lang="cs-CZ" dirty="0"/>
              <a:t>Toto čerpadlo má hlubokou historii, princip se zachoval, ale postupně se zdokonaluje materiál při výrobě čerpadel </a:t>
            </a:r>
          </a:p>
          <a:p>
            <a:r>
              <a:rPr lang="cs-CZ" dirty="0"/>
              <a:t>Není omezeno tlakem vzduchu jako nasávací čerpadla, takže má neomezenou hloubku čerpání</a:t>
            </a:r>
          </a:p>
          <a:p>
            <a:r>
              <a:rPr lang="cs-CZ" dirty="0"/>
              <a:t>Používá se taky jako hluboké čerpadlo na ropu</a:t>
            </a:r>
          </a:p>
        </p:txBody>
      </p:sp>
    </p:spTree>
    <p:extLst>
      <p:ext uri="{BB962C8B-B14F-4D97-AF65-F5344CB8AC3E}">
        <p14:creationId xmlns:p14="http://schemas.microsoft.com/office/powerpoint/2010/main" val="1563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="" xmlns:a16="http://schemas.microsoft.com/office/drawing/2014/main" id="{ABDF1125-B85C-4710-8F90-C6298AD8CCBB}"/>
              </a:ext>
            </a:extLst>
          </p:cNvPr>
          <p:cNvGrpSpPr/>
          <p:nvPr/>
        </p:nvGrpSpPr>
        <p:grpSpPr>
          <a:xfrm>
            <a:off x="9563104" y="95250"/>
            <a:ext cx="923911" cy="2581275"/>
            <a:chOff x="1997103" y="1066800"/>
            <a:chExt cx="1140863" cy="4196687"/>
          </a:xfrm>
        </p:grpSpPr>
        <p:grpSp>
          <p:nvGrpSpPr>
            <p:cNvPr id="9" name="Skupina 8">
              <a:extLst>
                <a:ext uri="{FF2B5EF4-FFF2-40B4-BE49-F238E27FC236}">
                  <a16:creationId xmlns="" xmlns:a16="http://schemas.microsoft.com/office/drawing/2014/main" id="{10B92043-7525-458B-B71B-6A0D2743FB11}"/>
                </a:ext>
              </a:extLst>
            </p:cNvPr>
            <p:cNvGrpSpPr/>
            <p:nvPr/>
          </p:nvGrpSpPr>
          <p:grpSpPr>
            <a:xfrm>
              <a:off x="1997103" y="3365499"/>
              <a:ext cx="1098740" cy="1892897"/>
              <a:chOff x="7799294" y="1633369"/>
              <a:chExt cx="1002254" cy="2076226"/>
            </a:xfrm>
          </p:grpSpPr>
          <p:cxnSp>
            <p:nvCxnSpPr>
              <p:cNvPr id="17" name="Přímá spojnice 16">
                <a:extLst>
                  <a:ext uri="{FF2B5EF4-FFF2-40B4-BE49-F238E27FC236}">
                    <a16:creationId xmlns="" xmlns:a16="http://schemas.microsoft.com/office/drawing/2014/main" id="{9DBCCF5F-176A-49B1-BA57-6D7F9C421B7F}"/>
                  </a:ext>
                </a:extLst>
              </p:cNvPr>
              <p:cNvCxnSpPr/>
              <p:nvPr/>
            </p:nvCxnSpPr>
            <p:spPr>
              <a:xfrm>
                <a:off x="7799294" y="1633369"/>
                <a:ext cx="0" cy="207622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>
                <a:extLst>
                  <a:ext uri="{FF2B5EF4-FFF2-40B4-BE49-F238E27FC236}">
                    <a16:creationId xmlns="" xmlns:a16="http://schemas.microsoft.com/office/drawing/2014/main" id="{F3A9ECFA-9FDE-4062-862B-2459EB3395CF}"/>
                  </a:ext>
                </a:extLst>
              </p:cNvPr>
              <p:cNvCxnSpPr/>
              <p:nvPr/>
            </p:nvCxnSpPr>
            <p:spPr>
              <a:xfrm>
                <a:off x="8801548" y="1633369"/>
                <a:ext cx="0" cy="207622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Přímá spojnice 9">
              <a:extLst>
                <a:ext uri="{FF2B5EF4-FFF2-40B4-BE49-F238E27FC236}">
                  <a16:creationId xmlns="" xmlns:a16="http://schemas.microsoft.com/office/drawing/2014/main" id="{91501DF9-4372-47E8-9C71-6B78CE88C296}"/>
                </a:ext>
              </a:extLst>
            </p:cNvPr>
            <p:cNvCxnSpPr/>
            <p:nvPr/>
          </p:nvCxnSpPr>
          <p:spPr>
            <a:xfrm>
              <a:off x="1998862" y="5261834"/>
              <a:ext cx="4069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="" xmlns:a16="http://schemas.microsoft.com/office/drawing/2014/main" id="{592FFC23-65FB-445C-9E35-7349C4CE0850}"/>
                </a:ext>
              </a:extLst>
            </p:cNvPr>
            <p:cNvCxnSpPr/>
            <p:nvPr/>
          </p:nvCxnSpPr>
          <p:spPr>
            <a:xfrm>
              <a:off x="2710601" y="5261834"/>
              <a:ext cx="427365" cy="165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bdélník 11">
              <a:extLst>
                <a:ext uri="{FF2B5EF4-FFF2-40B4-BE49-F238E27FC236}">
                  <a16:creationId xmlns="" xmlns:a16="http://schemas.microsoft.com/office/drawing/2014/main" id="{508F8D96-0CF9-47D0-84D2-413501C4F24C}"/>
                </a:ext>
              </a:extLst>
            </p:cNvPr>
            <p:cNvSpPr/>
            <p:nvPr/>
          </p:nvSpPr>
          <p:spPr>
            <a:xfrm>
              <a:off x="1997103" y="3543299"/>
              <a:ext cx="1095157" cy="266699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bdélník 12">
              <a:extLst>
                <a:ext uri="{FF2B5EF4-FFF2-40B4-BE49-F238E27FC236}">
                  <a16:creationId xmlns="" xmlns:a16="http://schemas.microsoft.com/office/drawing/2014/main" id="{D10748F0-40F8-400A-B29F-EEE84360F238}"/>
                </a:ext>
              </a:extLst>
            </p:cNvPr>
            <p:cNvSpPr/>
            <p:nvPr/>
          </p:nvSpPr>
          <p:spPr>
            <a:xfrm>
              <a:off x="2454747" y="1066800"/>
              <a:ext cx="164280" cy="2476499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" name="Zástupný symbol pro obsah 3">
            <a:extLst>
              <a:ext uri="{FF2B5EF4-FFF2-40B4-BE49-F238E27FC236}">
                <a16:creationId xmlns="" xmlns:a16="http://schemas.microsoft.com/office/drawing/2014/main" id="{533A2A44-69F0-4511-BBF6-9892010CE84C}"/>
              </a:ext>
            </a:extLst>
          </p:cNvPr>
          <p:cNvSpPr txBox="1">
            <a:spLocks/>
          </p:cNvSpPr>
          <p:nvPr/>
        </p:nvSpPr>
        <p:spPr>
          <a:xfrm>
            <a:off x="-557029" y="593778"/>
            <a:ext cx="4038598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0" lvl="2" indent="-342900">
              <a:buFont typeface="+mj-lt"/>
              <a:buAutoNum type="arabicPeriod"/>
            </a:pPr>
            <a:r>
              <a:rPr lang="cs-CZ" sz="2400" dirty="0"/>
              <a:t>Sací hrdlo </a:t>
            </a:r>
          </a:p>
        </p:txBody>
      </p:sp>
      <p:grpSp>
        <p:nvGrpSpPr>
          <p:cNvPr id="30" name="Skupina 29">
            <a:extLst>
              <a:ext uri="{FF2B5EF4-FFF2-40B4-BE49-F238E27FC236}">
                <a16:creationId xmlns="" xmlns:a16="http://schemas.microsoft.com/office/drawing/2014/main" id="{C86E98C0-9020-4783-9150-44F7DD100B72}"/>
              </a:ext>
            </a:extLst>
          </p:cNvPr>
          <p:cNvGrpSpPr/>
          <p:nvPr/>
        </p:nvGrpSpPr>
        <p:grpSpPr>
          <a:xfrm>
            <a:off x="2544926" y="178094"/>
            <a:ext cx="2284990" cy="3832848"/>
            <a:chOff x="319754" y="426647"/>
            <a:chExt cx="2855119" cy="5895190"/>
          </a:xfrm>
        </p:grpSpPr>
        <p:cxnSp>
          <p:nvCxnSpPr>
            <p:cNvPr id="31" name="Přímá spojnice 30">
              <a:extLst>
                <a:ext uri="{FF2B5EF4-FFF2-40B4-BE49-F238E27FC236}">
                  <a16:creationId xmlns="" xmlns:a16="http://schemas.microsoft.com/office/drawing/2014/main" id="{7A9BC492-0FA1-4710-A494-1666EA2BD2FC}"/>
                </a:ext>
              </a:extLst>
            </p:cNvPr>
            <p:cNvCxnSpPr/>
            <p:nvPr/>
          </p:nvCxnSpPr>
          <p:spPr>
            <a:xfrm>
              <a:off x="1920841" y="2547995"/>
              <a:ext cx="0" cy="37738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="" xmlns:a16="http://schemas.microsoft.com/office/drawing/2014/main" id="{2A9DC2AF-CD1D-49F6-984E-136C7235FD02}"/>
                </a:ext>
              </a:extLst>
            </p:cNvPr>
            <p:cNvCxnSpPr/>
            <p:nvPr/>
          </p:nvCxnSpPr>
          <p:spPr>
            <a:xfrm>
              <a:off x="3154534" y="426647"/>
              <a:ext cx="0" cy="58951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="" xmlns:a16="http://schemas.microsoft.com/office/drawing/2014/main" id="{F6FC4DFF-BFE7-4827-BDB8-7AD7C1BEE8A5}"/>
                </a:ext>
              </a:extLst>
            </p:cNvPr>
            <p:cNvCxnSpPr/>
            <p:nvPr/>
          </p:nvCxnSpPr>
          <p:spPr>
            <a:xfrm>
              <a:off x="319754" y="1785995"/>
              <a:ext cx="160108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="" xmlns:a16="http://schemas.microsoft.com/office/drawing/2014/main" id="{B3031F86-5CBC-4E3B-8CFC-802D30FA2F58}"/>
                </a:ext>
              </a:extLst>
            </p:cNvPr>
            <p:cNvCxnSpPr/>
            <p:nvPr/>
          </p:nvCxnSpPr>
          <p:spPr>
            <a:xfrm>
              <a:off x="319754" y="2547995"/>
              <a:ext cx="16192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="" xmlns:a16="http://schemas.microsoft.com/office/drawing/2014/main" id="{C05234A1-193F-4111-822D-9DDD674C1699}"/>
                </a:ext>
              </a:extLst>
            </p:cNvPr>
            <p:cNvCxnSpPr/>
            <p:nvPr/>
          </p:nvCxnSpPr>
          <p:spPr>
            <a:xfrm>
              <a:off x="1903285" y="6321837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="" xmlns:a16="http://schemas.microsoft.com/office/drawing/2014/main" id="{6C97778D-51ED-48E3-BDF2-371B22F0E851}"/>
                </a:ext>
              </a:extLst>
            </p:cNvPr>
            <p:cNvCxnSpPr/>
            <p:nvPr/>
          </p:nvCxnSpPr>
          <p:spPr>
            <a:xfrm>
              <a:off x="2684335" y="6321837"/>
              <a:ext cx="4905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="" xmlns:a16="http://schemas.microsoft.com/office/drawing/2014/main" id="{3AFBE30D-9798-48FB-9D08-0131EC48E39F}"/>
                </a:ext>
              </a:extLst>
            </p:cNvPr>
            <p:cNvCxnSpPr/>
            <p:nvPr/>
          </p:nvCxnSpPr>
          <p:spPr>
            <a:xfrm>
              <a:off x="1903285" y="426647"/>
              <a:ext cx="0" cy="13593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ovéPole 37">
            <a:extLst>
              <a:ext uri="{FF2B5EF4-FFF2-40B4-BE49-F238E27FC236}">
                <a16:creationId xmlns="" xmlns:a16="http://schemas.microsoft.com/office/drawing/2014/main" id="{B06686AD-C2FD-46F5-AC3E-8BAE4EDBAD5A}"/>
              </a:ext>
            </a:extLst>
          </p:cNvPr>
          <p:cNvSpPr txBox="1"/>
          <p:nvPr/>
        </p:nvSpPr>
        <p:spPr>
          <a:xfrm>
            <a:off x="453428" y="5062557"/>
            <a:ext cx="2793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2. Sací ventil </a:t>
            </a:r>
          </a:p>
        </p:txBody>
      </p:sp>
      <p:grpSp>
        <p:nvGrpSpPr>
          <p:cNvPr id="39" name="Skupina 38">
            <a:extLst>
              <a:ext uri="{FF2B5EF4-FFF2-40B4-BE49-F238E27FC236}">
                <a16:creationId xmlns="" xmlns:a16="http://schemas.microsoft.com/office/drawing/2014/main" id="{78070402-1463-460F-8399-840F67EC21C6}"/>
              </a:ext>
            </a:extLst>
          </p:cNvPr>
          <p:cNvGrpSpPr/>
          <p:nvPr/>
        </p:nvGrpSpPr>
        <p:grpSpPr>
          <a:xfrm>
            <a:off x="3943350" y="5200651"/>
            <a:ext cx="688527" cy="604156"/>
            <a:chOff x="5378777" y="4847918"/>
            <a:chExt cx="430884" cy="424820"/>
          </a:xfrm>
        </p:grpSpPr>
        <p:cxnSp>
          <p:nvCxnSpPr>
            <p:cNvPr id="40" name="Přímá spojnice 39">
              <a:extLst>
                <a:ext uri="{FF2B5EF4-FFF2-40B4-BE49-F238E27FC236}">
                  <a16:creationId xmlns="" xmlns:a16="http://schemas.microsoft.com/office/drawing/2014/main" id="{1CA6AB28-F511-47E4-AC64-49F56F76BD12}"/>
                </a:ext>
              </a:extLst>
            </p:cNvPr>
            <p:cNvCxnSpPr/>
            <p:nvPr/>
          </p:nvCxnSpPr>
          <p:spPr>
            <a:xfrm>
              <a:off x="5602222" y="4862151"/>
              <a:ext cx="0" cy="4105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="" xmlns:a16="http://schemas.microsoft.com/office/drawing/2014/main" id="{FEECAFB2-40DE-4AC3-A9CF-E2EC43A34535}"/>
                </a:ext>
              </a:extLst>
            </p:cNvPr>
            <p:cNvCxnSpPr/>
            <p:nvPr/>
          </p:nvCxnSpPr>
          <p:spPr>
            <a:xfrm>
              <a:off x="5378777" y="4847918"/>
              <a:ext cx="43088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ovéPole 41">
            <a:extLst>
              <a:ext uri="{FF2B5EF4-FFF2-40B4-BE49-F238E27FC236}">
                <a16:creationId xmlns="" xmlns:a16="http://schemas.microsoft.com/office/drawing/2014/main" id="{F55C669B-9E57-4635-A846-B2CF6C6E4134}"/>
              </a:ext>
            </a:extLst>
          </p:cNvPr>
          <p:cNvSpPr txBox="1"/>
          <p:nvPr/>
        </p:nvSpPr>
        <p:spPr>
          <a:xfrm>
            <a:off x="6512837" y="559045"/>
            <a:ext cx="3295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3. Píst </a:t>
            </a:r>
          </a:p>
        </p:txBody>
      </p:sp>
      <p:grpSp>
        <p:nvGrpSpPr>
          <p:cNvPr id="98" name="Skupina 97">
            <a:extLst>
              <a:ext uri="{FF2B5EF4-FFF2-40B4-BE49-F238E27FC236}">
                <a16:creationId xmlns="" xmlns:a16="http://schemas.microsoft.com/office/drawing/2014/main" id="{F4D5CB76-C423-4568-B085-13C9B8B80379}"/>
              </a:ext>
            </a:extLst>
          </p:cNvPr>
          <p:cNvGrpSpPr/>
          <p:nvPr/>
        </p:nvGrpSpPr>
        <p:grpSpPr>
          <a:xfrm>
            <a:off x="8773232" y="3302245"/>
            <a:ext cx="1643540" cy="3357119"/>
            <a:chOff x="7192082" y="3064120"/>
            <a:chExt cx="1643540" cy="3357119"/>
          </a:xfrm>
        </p:grpSpPr>
        <p:grpSp>
          <p:nvGrpSpPr>
            <p:cNvPr id="76" name="Skupina 75">
              <a:extLst>
                <a:ext uri="{FF2B5EF4-FFF2-40B4-BE49-F238E27FC236}">
                  <a16:creationId xmlns="" xmlns:a16="http://schemas.microsoft.com/office/drawing/2014/main" id="{CBF66C61-C68D-462F-BBF7-88BD9AD99952}"/>
                </a:ext>
              </a:extLst>
            </p:cNvPr>
            <p:cNvGrpSpPr/>
            <p:nvPr/>
          </p:nvGrpSpPr>
          <p:grpSpPr>
            <a:xfrm>
              <a:off x="7192082" y="3064120"/>
              <a:ext cx="1643540" cy="3357119"/>
              <a:chOff x="319754" y="426647"/>
              <a:chExt cx="2855119" cy="6202232"/>
            </a:xfrm>
          </p:grpSpPr>
          <p:cxnSp>
            <p:nvCxnSpPr>
              <p:cNvPr id="77" name="Přímá spojnice 76">
                <a:extLst>
                  <a:ext uri="{FF2B5EF4-FFF2-40B4-BE49-F238E27FC236}">
                    <a16:creationId xmlns="" xmlns:a16="http://schemas.microsoft.com/office/drawing/2014/main" id="{F92AB8DF-2C04-4B82-AE67-CE085F6D83BD}"/>
                  </a:ext>
                </a:extLst>
              </p:cNvPr>
              <p:cNvCxnSpPr/>
              <p:nvPr/>
            </p:nvCxnSpPr>
            <p:spPr>
              <a:xfrm>
                <a:off x="1920841" y="2547995"/>
                <a:ext cx="0" cy="377384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Přímá spojnice 77">
                <a:extLst>
                  <a:ext uri="{FF2B5EF4-FFF2-40B4-BE49-F238E27FC236}">
                    <a16:creationId xmlns="" xmlns:a16="http://schemas.microsoft.com/office/drawing/2014/main" id="{16898DA0-E44E-4E25-BBF5-B36EE3DDF6D5}"/>
                  </a:ext>
                </a:extLst>
              </p:cNvPr>
              <p:cNvCxnSpPr/>
              <p:nvPr/>
            </p:nvCxnSpPr>
            <p:spPr>
              <a:xfrm>
                <a:off x="3154534" y="426647"/>
                <a:ext cx="0" cy="589519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Přímá spojnice 78">
                <a:extLst>
                  <a:ext uri="{FF2B5EF4-FFF2-40B4-BE49-F238E27FC236}">
                    <a16:creationId xmlns="" xmlns:a16="http://schemas.microsoft.com/office/drawing/2014/main" id="{FA638136-ABF7-4D94-9373-CB54586160EE}"/>
                  </a:ext>
                </a:extLst>
              </p:cNvPr>
              <p:cNvCxnSpPr/>
              <p:nvPr/>
            </p:nvCxnSpPr>
            <p:spPr>
              <a:xfrm>
                <a:off x="319754" y="1785995"/>
                <a:ext cx="1601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Přímá spojnice 79">
                <a:extLst>
                  <a:ext uri="{FF2B5EF4-FFF2-40B4-BE49-F238E27FC236}">
                    <a16:creationId xmlns="" xmlns:a16="http://schemas.microsoft.com/office/drawing/2014/main" id="{2525D389-44C8-40BD-83B6-5BA3A218CDB5}"/>
                  </a:ext>
                </a:extLst>
              </p:cNvPr>
              <p:cNvCxnSpPr/>
              <p:nvPr/>
            </p:nvCxnSpPr>
            <p:spPr>
              <a:xfrm>
                <a:off x="319754" y="2547995"/>
                <a:ext cx="16192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Přímá spojnice 80">
                <a:extLst>
                  <a:ext uri="{FF2B5EF4-FFF2-40B4-BE49-F238E27FC236}">
                    <a16:creationId xmlns="" xmlns:a16="http://schemas.microsoft.com/office/drawing/2014/main" id="{957F1225-ACD7-47A1-B926-D552524008F4}"/>
                  </a:ext>
                </a:extLst>
              </p:cNvPr>
              <p:cNvCxnSpPr/>
              <p:nvPr/>
            </p:nvCxnSpPr>
            <p:spPr>
              <a:xfrm>
                <a:off x="1903285" y="6321837"/>
                <a:ext cx="457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Přímá spojnice 81">
                <a:extLst>
                  <a:ext uri="{FF2B5EF4-FFF2-40B4-BE49-F238E27FC236}">
                    <a16:creationId xmlns="" xmlns:a16="http://schemas.microsoft.com/office/drawing/2014/main" id="{D37268A3-229C-4823-B8A9-509DF7163E3C}"/>
                  </a:ext>
                </a:extLst>
              </p:cNvPr>
              <p:cNvCxnSpPr/>
              <p:nvPr/>
            </p:nvCxnSpPr>
            <p:spPr>
              <a:xfrm>
                <a:off x="2684335" y="6321837"/>
                <a:ext cx="49053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Přímá spojnice 82">
                <a:extLst>
                  <a:ext uri="{FF2B5EF4-FFF2-40B4-BE49-F238E27FC236}">
                    <a16:creationId xmlns="" xmlns:a16="http://schemas.microsoft.com/office/drawing/2014/main" id="{D45C8087-443B-40FF-9CE9-B3760509D236}"/>
                  </a:ext>
                </a:extLst>
              </p:cNvPr>
              <p:cNvCxnSpPr/>
              <p:nvPr/>
            </p:nvCxnSpPr>
            <p:spPr>
              <a:xfrm>
                <a:off x="1903285" y="426647"/>
                <a:ext cx="0" cy="13593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Skupina 83">
                <a:extLst>
                  <a:ext uri="{FF2B5EF4-FFF2-40B4-BE49-F238E27FC236}">
                    <a16:creationId xmlns="" xmlns:a16="http://schemas.microsoft.com/office/drawing/2014/main" id="{2C6C7461-02E3-4439-ADF5-94352E81D51F}"/>
                  </a:ext>
                </a:extLst>
              </p:cNvPr>
              <p:cNvGrpSpPr/>
              <p:nvPr/>
            </p:nvGrpSpPr>
            <p:grpSpPr>
              <a:xfrm>
                <a:off x="2300680" y="6218292"/>
                <a:ext cx="430884" cy="410587"/>
                <a:chOff x="4133028" y="4719617"/>
                <a:chExt cx="698500" cy="538779"/>
              </a:xfrm>
            </p:grpSpPr>
            <p:cxnSp>
              <p:nvCxnSpPr>
                <p:cNvPr id="85" name="Přímá spojnice 84">
                  <a:extLst>
                    <a:ext uri="{FF2B5EF4-FFF2-40B4-BE49-F238E27FC236}">
                      <a16:creationId xmlns="" xmlns:a16="http://schemas.microsoft.com/office/drawing/2014/main" id="{0634735A-22CC-40BE-AA44-46D5045C037C}"/>
                    </a:ext>
                  </a:extLst>
                </p:cNvPr>
                <p:cNvCxnSpPr/>
                <p:nvPr/>
              </p:nvCxnSpPr>
              <p:spPr>
                <a:xfrm>
                  <a:off x="4133028" y="4719617"/>
                  <a:ext cx="69850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Přímá spojnice 85">
                  <a:extLst>
                    <a:ext uri="{FF2B5EF4-FFF2-40B4-BE49-F238E27FC236}">
                      <a16:creationId xmlns="" xmlns:a16="http://schemas.microsoft.com/office/drawing/2014/main" id="{5AB80AA8-F5EA-4871-BB7E-A868FA78213C}"/>
                    </a:ext>
                  </a:extLst>
                </p:cNvPr>
                <p:cNvCxnSpPr/>
                <p:nvPr/>
              </p:nvCxnSpPr>
              <p:spPr>
                <a:xfrm>
                  <a:off x="4482278" y="4719617"/>
                  <a:ext cx="0" cy="53877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7" name="Skupina 86">
              <a:extLst>
                <a:ext uri="{FF2B5EF4-FFF2-40B4-BE49-F238E27FC236}">
                  <a16:creationId xmlns="" xmlns:a16="http://schemas.microsoft.com/office/drawing/2014/main" id="{7BC75A12-8BD8-42D5-9E5A-F8B44971F11F}"/>
                </a:ext>
              </a:extLst>
            </p:cNvPr>
            <p:cNvGrpSpPr/>
            <p:nvPr/>
          </p:nvGrpSpPr>
          <p:grpSpPr>
            <a:xfrm>
              <a:off x="8162741" y="3124955"/>
              <a:ext cx="619310" cy="2453620"/>
              <a:chOff x="1997103" y="1066800"/>
              <a:chExt cx="1140863" cy="4497893"/>
            </a:xfrm>
          </p:grpSpPr>
          <p:grpSp>
            <p:nvGrpSpPr>
              <p:cNvPr id="88" name="Skupina 87">
                <a:extLst>
                  <a:ext uri="{FF2B5EF4-FFF2-40B4-BE49-F238E27FC236}">
                    <a16:creationId xmlns="" xmlns:a16="http://schemas.microsoft.com/office/drawing/2014/main" id="{2694FE7E-C8CC-466A-A74A-0F091A8CF500}"/>
                  </a:ext>
                </a:extLst>
              </p:cNvPr>
              <p:cNvGrpSpPr/>
              <p:nvPr/>
            </p:nvGrpSpPr>
            <p:grpSpPr>
              <a:xfrm>
                <a:off x="1997103" y="3365499"/>
                <a:ext cx="1098740" cy="1892897"/>
                <a:chOff x="7799294" y="1633369"/>
                <a:chExt cx="1002254" cy="2076226"/>
              </a:xfrm>
            </p:grpSpPr>
            <p:cxnSp>
              <p:nvCxnSpPr>
                <p:cNvPr id="96" name="Přímá spojnice 95">
                  <a:extLst>
                    <a:ext uri="{FF2B5EF4-FFF2-40B4-BE49-F238E27FC236}">
                      <a16:creationId xmlns="" xmlns:a16="http://schemas.microsoft.com/office/drawing/2014/main" id="{B3D01187-9AF0-45EA-95F6-68C3B07B3151}"/>
                    </a:ext>
                  </a:extLst>
                </p:cNvPr>
                <p:cNvCxnSpPr/>
                <p:nvPr/>
              </p:nvCxnSpPr>
              <p:spPr>
                <a:xfrm>
                  <a:off x="7799294" y="1633369"/>
                  <a:ext cx="0" cy="207622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Přímá spojnice 96">
                  <a:extLst>
                    <a:ext uri="{FF2B5EF4-FFF2-40B4-BE49-F238E27FC236}">
                      <a16:creationId xmlns="" xmlns:a16="http://schemas.microsoft.com/office/drawing/2014/main" id="{3015B271-5775-4853-BB29-F2A40F2F86EC}"/>
                    </a:ext>
                  </a:extLst>
                </p:cNvPr>
                <p:cNvCxnSpPr/>
                <p:nvPr/>
              </p:nvCxnSpPr>
              <p:spPr>
                <a:xfrm>
                  <a:off x="8801548" y="1633369"/>
                  <a:ext cx="0" cy="207622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Přímá spojnice 88">
                <a:extLst>
                  <a:ext uri="{FF2B5EF4-FFF2-40B4-BE49-F238E27FC236}">
                    <a16:creationId xmlns="" xmlns:a16="http://schemas.microsoft.com/office/drawing/2014/main" id="{D01A9ECF-316C-4107-A770-C2439231AF3E}"/>
                  </a:ext>
                </a:extLst>
              </p:cNvPr>
              <p:cNvCxnSpPr/>
              <p:nvPr/>
            </p:nvCxnSpPr>
            <p:spPr>
              <a:xfrm>
                <a:off x="1998862" y="5261834"/>
                <a:ext cx="40693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Přímá spojnice 89">
                <a:extLst>
                  <a:ext uri="{FF2B5EF4-FFF2-40B4-BE49-F238E27FC236}">
                    <a16:creationId xmlns="" xmlns:a16="http://schemas.microsoft.com/office/drawing/2014/main" id="{5DF454E0-934A-43D4-B8CE-CB0AE6E6244F}"/>
                  </a:ext>
                </a:extLst>
              </p:cNvPr>
              <p:cNvCxnSpPr/>
              <p:nvPr/>
            </p:nvCxnSpPr>
            <p:spPr>
              <a:xfrm>
                <a:off x="2710601" y="5261834"/>
                <a:ext cx="427365" cy="165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bdélník 90">
                <a:extLst>
                  <a:ext uri="{FF2B5EF4-FFF2-40B4-BE49-F238E27FC236}">
                    <a16:creationId xmlns="" xmlns:a16="http://schemas.microsoft.com/office/drawing/2014/main" id="{40465FC4-341F-4FA0-8540-09BFF4BB9123}"/>
                  </a:ext>
                </a:extLst>
              </p:cNvPr>
              <p:cNvSpPr/>
              <p:nvPr/>
            </p:nvSpPr>
            <p:spPr>
              <a:xfrm>
                <a:off x="1997103" y="3543299"/>
                <a:ext cx="1095157" cy="266699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2" name="Obdélník 91">
                <a:extLst>
                  <a:ext uri="{FF2B5EF4-FFF2-40B4-BE49-F238E27FC236}">
                    <a16:creationId xmlns="" xmlns:a16="http://schemas.microsoft.com/office/drawing/2014/main" id="{40F29B69-74F6-4114-B12F-598FED566715}"/>
                  </a:ext>
                </a:extLst>
              </p:cNvPr>
              <p:cNvSpPr/>
              <p:nvPr/>
            </p:nvSpPr>
            <p:spPr>
              <a:xfrm>
                <a:off x="2454747" y="1066800"/>
                <a:ext cx="164280" cy="2476499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93" name="Skupina 92">
                <a:extLst>
                  <a:ext uri="{FF2B5EF4-FFF2-40B4-BE49-F238E27FC236}">
                    <a16:creationId xmlns="" xmlns:a16="http://schemas.microsoft.com/office/drawing/2014/main" id="{E50257E6-8091-47B2-AEE6-C84E2186131F}"/>
                  </a:ext>
                </a:extLst>
              </p:cNvPr>
              <p:cNvGrpSpPr/>
              <p:nvPr/>
            </p:nvGrpSpPr>
            <p:grpSpPr>
              <a:xfrm>
                <a:off x="2326849" y="5154106"/>
                <a:ext cx="430884" cy="410587"/>
                <a:chOff x="4133028" y="4719617"/>
                <a:chExt cx="698500" cy="538779"/>
              </a:xfrm>
            </p:grpSpPr>
            <p:cxnSp>
              <p:nvCxnSpPr>
                <p:cNvPr id="94" name="Přímá spojnice 93">
                  <a:extLst>
                    <a:ext uri="{FF2B5EF4-FFF2-40B4-BE49-F238E27FC236}">
                      <a16:creationId xmlns="" xmlns:a16="http://schemas.microsoft.com/office/drawing/2014/main" id="{D98A1172-51E1-4322-B75D-7101E37F9CA0}"/>
                    </a:ext>
                  </a:extLst>
                </p:cNvPr>
                <p:cNvCxnSpPr/>
                <p:nvPr/>
              </p:nvCxnSpPr>
              <p:spPr>
                <a:xfrm>
                  <a:off x="4133028" y="4719617"/>
                  <a:ext cx="69850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Přímá spojnice 94">
                  <a:extLst>
                    <a:ext uri="{FF2B5EF4-FFF2-40B4-BE49-F238E27FC236}">
                      <a16:creationId xmlns="" xmlns:a16="http://schemas.microsoft.com/office/drawing/2014/main" id="{20832B38-00EC-4057-933B-58B6939821A5}"/>
                    </a:ext>
                  </a:extLst>
                </p:cNvPr>
                <p:cNvCxnSpPr/>
                <p:nvPr/>
              </p:nvCxnSpPr>
              <p:spPr>
                <a:xfrm>
                  <a:off x="4482278" y="4719617"/>
                  <a:ext cx="0" cy="53877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9" name="TextovéPole 98">
            <a:extLst>
              <a:ext uri="{FF2B5EF4-FFF2-40B4-BE49-F238E27FC236}">
                <a16:creationId xmlns="" xmlns:a16="http://schemas.microsoft.com/office/drawing/2014/main" id="{25A8C253-C468-41CE-9569-16E8F1E40005}"/>
              </a:ext>
            </a:extLst>
          </p:cNvPr>
          <p:cNvSpPr txBox="1"/>
          <p:nvPr/>
        </p:nvSpPr>
        <p:spPr>
          <a:xfrm>
            <a:off x="6429375" y="3302245"/>
            <a:ext cx="2931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Celková sestava 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711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1956560" y="4230237"/>
            <a:ext cx="1162256" cy="2155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319754" y="490147"/>
            <a:ext cx="2855119" cy="6202232"/>
            <a:chOff x="319754" y="426647"/>
            <a:chExt cx="2855119" cy="6202232"/>
          </a:xfrm>
        </p:grpSpPr>
        <p:cxnSp>
          <p:nvCxnSpPr>
            <p:cNvPr id="5" name="Přímá spojnice 4"/>
            <p:cNvCxnSpPr/>
            <p:nvPr/>
          </p:nvCxnSpPr>
          <p:spPr>
            <a:xfrm>
              <a:off x="1920841" y="2547995"/>
              <a:ext cx="0" cy="37738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5"/>
            <p:cNvCxnSpPr/>
            <p:nvPr/>
          </p:nvCxnSpPr>
          <p:spPr>
            <a:xfrm>
              <a:off x="3154534" y="426647"/>
              <a:ext cx="0" cy="58951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/>
            <p:nvPr/>
          </p:nvCxnSpPr>
          <p:spPr>
            <a:xfrm>
              <a:off x="319754" y="1785995"/>
              <a:ext cx="160108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>
              <a:off x="319754" y="2547995"/>
              <a:ext cx="16192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>
              <a:off x="1903285" y="6321837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2684335" y="6321837"/>
              <a:ext cx="4905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1903285" y="426647"/>
              <a:ext cx="0" cy="13593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Skupina 11"/>
            <p:cNvGrpSpPr/>
            <p:nvPr/>
          </p:nvGrpSpPr>
          <p:grpSpPr>
            <a:xfrm>
              <a:off x="2300680" y="6218292"/>
              <a:ext cx="430884" cy="410587"/>
              <a:chOff x="4133028" y="4719617"/>
              <a:chExt cx="698500" cy="538779"/>
            </a:xfrm>
          </p:grpSpPr>
          <p:cxnSp>
            <p:nvCxnSpPr>
              <p:cNvPr id="13" name="Přímá spojnice 12"/>
              <p:cNvCxnSpPr/>
              <p:nvPr/>
            </p:nvCxnSpPr>
            <p:spPr>
              <a:xfrm>
                <a:off x="4133028" y="4719617"/>
                <a:ext cx="6985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/>
              <p:cNvCxnSpPr/>
              <p:nvPr/>
            </p:nvCxnSpPr>
            <p:spPr>
              <a:xfrm>
                <a:off x="4482278" y="4719617"/>
                <a:ext cx="0" cy="53877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Skupina 47"/>
          <p:cNvGrpSpPr/>
          <p:nvPr/>
        </p:nvGrpSpPr>
        <p:grpSpPr>
          <a:xfrm>
            <a:off x="1966927" y="33550"/>
            <a:ext cx="1140872" cy="4563995"/>
            <a:chOff x="1997094" y="1066800"/>
            <a:chExt cx="1140872" cy="4563995"/>
          </a:xfrm>
        </p:grpSpPr>
        <p:grpSp>
          <p:nvGrpSpPr>
            <p:cNvPr id="49" name="Skupina 48"/>
            <p:cNvGrpSpPr/>
            <p:nvPr/>
          </p:nvGrpSpPr>
          <p:grpSpPr>
            <a:xfrm>
              <a:off x="1997094" y="3365499"/>
              <a:ext cx="1120169" cy="1892897"/>
              <a:chOff x="7799294" y="1633369"/>
              <a:chExt cx="1021802" cy="2076226"/>
            </a:xfrm>
          </p:grpSpPr>
          <p:cxnSp>
            <p:nvCxnSpPr>
              <p:cNvPr id="57" name="Přímá spojnice 56"/>
              <p:cNvCxnSpPr/>
              <p:nvPr/>
            </p:nvCxnSpPr>
            <p:spPr>
              <a:xfrm>
                <a:off x="7799294" y="1633369"/>
                <a:ext cx="0" cy="207622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Přímá spojnice 57"/>
              <p:cNvCxnSpPr/>
              <p:nvPr/>
            </p:nvCxnSpPr>
            <p:spPr>
              <a:xfrm>
                <a:off x="8821096" y="1633369"/>
                <a:ext cx="0" cy="207622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Přímá spojnice 49"/>
            <p:cNvCxnSpPr/>
            <p:nvPr/>
          </p:nvCxnSpPr>
          <p:spPr>
            <a:xfrm>
              <a:off x="1998862" y="5261834"/>
              <a:ext cx="4069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/>
            <p:cNvCxnSpPr/>
            <p:nvPr/>
          </p:nvCxnSpPr>
          <p:spPr>
            <a:xfrm>
              <a:off x="2710601" y="5261834"/>
              <a:ext cx="427365" cy="165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bdélník 51"/>
            <p:cNvSpPr/>
            <p:nvPr/>
          </p:nvSpPr>
          <p:spPr>
            <a:xfrm>
              <a:off x="1997103" y="3543299"/>
              <a:ext cx="1095157" cy="266699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3" name="Obdélník 52"/>
            <p:cNvSpPr/>
            <p:nvPr/>
          </p:nvSpPr>
          <p:spPr>
            <a:xfrm>
              <a:off x="2454747" y="1066800"/>
              <a:ext cx="164280" cy="2476499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54" name="Skupina 53"/>
            <p:cNvGrpSpPr/>
            <p:nvPr/>
          </p:nvGrpSpPr>
          <p:grpSpPr>
            <a:xfrm>
              <a:off x="2326849" y="5220208"/>
              <a:ext cx="430884" cy="410587"/>
              <a:chOff x="4133028" y="4806359"/>
              <a:chExt cx="698500" cy="538779"/>
            </a:xfrm>
          </p:grpSpPr>
          <p:cxnSp>
            <p:nvCxnSpPr>
              <p:cNvPr id="55" name="Přímá spojnice 54"/>
              <p:cNvCxnSpPr/>
              <p:nvPr/>
            </p:nvCxnSpPr>
            <p:spPr>
              <a:xfrm>
                <a:off x="4133028" y="4806359"/>
                <a:ext cx="6985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Přímá spojnice 55"/>
              <p:cNvCxnSpPr/>
              <p:nvPr/>
            </p:nvCxnSpPr>
            <p:spPr>
              <a:xfrm>
                <a:off x="4482278" y="4806359"/>
                <a:ext cx="0" cy="53877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ovéPole 2"/>
          <p:cNvSpPr txBox="1"/>
          <p:nvPr/>
        </p:nvSpPr>
        <p:spPr>
          <a:xfrm>
            <a:off x="3866920" y="306333"/>
            <a:ext cx="80643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Fáze 1 </a:t>
            </a:r>
          </a:p>
          <a:p>
            <a:endParaRPr lang="cs-CZ" dirty="0"/>
          </a:p>
          <a:p>
            <a:r>
              <a:rPr lang="cs-CZ" sz="2400" dirty="0"/>
              <a:t>Píst jde směrem k vodní ploše, když se dotkne vody, ventil u pístu se otevře a voda se přepouští do pístu.</a:t>
            </a:r>
          </a:p>
        </p:txBody>
      </p:sp>
    </p:spTree>
    <p:extLst>
      <p:ext uri="{BB962C8B-B14F-4D97-AF65-F5344CB8AC3E}">
        <p14:creationId xmlns:p14="http://schemas.microsoft.com/office/powerpoint/2010/main" val="9965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1956560" y="4090046"/>
            <a:ext cx="1162256" cy="22482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319754" y="477447"/>
            <a:ext cx="2855119" cy="6158188"/>
            <a:chOff x="319754" y="426647"/>
            <a:chExt cx="2855119" cy="6158188"/>
          </a:xfrm>
        </p:grpSpPr>
        <p:cxnSp>
          <p:nvCxnSpPr>
            <p:cNvPr id="5" name="Přímá spojnice 4"/>
            <p:cNvCxnSpPr/>
            <p:nvPr/>
          </p:nvCxnSpPr>
          <p:spPr>
            <a:xfrm>
              <a:off x="1920841" y="2547995"/>
              <a:ext cx="0" cy="37738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5"/>
            <p:cNvCxnSpPr/>
            <p:nvPr/>
          </p:nvCxnSpPr>
          <p:spPr>
            <a:xfrm>
              <a:off x="3154534" y="426647"/>
              <a:ext cx="0" cy="58951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/>
            <p:nvPr/>
          </p:nvCxnSpPr>
          <p:spPr>
            <a:xfrm>
              <a:off x="319754" y="1785995"/>
              <a:ext cx="160108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>
              <a:off x="319754" y="2547995"/>
              <a:ext cx="16192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>
              <a:off x="1903285" y="6321837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2684335" y="6321837"/>
              <a:ext cx="4905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1903285" y="426647"/>
              <a:ext cx="0" cy="13593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Skupina 11"/>
            <p:cNvGrpSpPr/>
            <p:nvPr/>
          </p:nvGrpSpPr>
          <p:grpSpPr>
            <a:xfrm>
              <a:off x="2313380" y="6180206"/>
              <a:ext cx="430884" cy="404629"/>
              <a:chOff x="4153616" y="4669622"/>
              <a:chExt cx="698500" cy="530959"/>
            </a:xfrm>
          </p:grpSpPr>
          <p:cxnSp>
            <p:nvCxnSpPr>
              <p:cNvPr id="13" name="Přímá spojnice 12"/>
              <p:cNvCxnSpPr/>
              <p:nvPr/>
            </p:nvCxnSpPr>
            <p:spPr>
              <a:xfrm>
                <a:off x="4153616" y="4669622"/>
                <a:ext cx="6985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/>
              <p:cNvCxnSpPr/>
              <p:nvPr/>
            </p:nvCxnSpPr>
            <p:spPr>
              <a:xfrm>
                <a:off x="4482278" y="4710777"/>
                <a:ext cx="0" cy="48980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Skupina 47"/>
          <p:cNvGrpSpPr/>
          <p:nvPr/>
        </p:nvGrpSpPr>
        <p:grpSpPr>
          <a:xfrm>
            <a:off x="1966927" y="1315486"/>
            <a:ext cx="1140872" cy="4538597"/>
            <a:chOff x="1997094" y="1066800"/>
            <a:chExt cx="1140872" cy="4538597"/>
          </a:xfrm>
        </p:grpSpPr>
        <p:grpSp>
          <p:nvGrpSpPr>
            <p:cNvPr id="49" name="Skupina 48"/>
            <p:cNvGrpSpPr/>
            <p:nvPr/>
          </p:nvGrpSpPr>
          <p:grpSpPr>
            <a:xfrm>
              <a:off x="1997094" y="3365499"/>
              <a:ext cx="1120169" cy="1892897"/>
              <a:chOff x="7799294" y="1633369"/>
              <a:chExt cx="1021802" cy="2076226"/>
            </a:xfrm>
          </p:grpSpPr>
          <p:cxnSp>
            <p:nvCxnSpPr>
              <p:cNvPr id="57" name="Přímá spojnice 56"/>
              <p:cNvCxnSpPr/>
              <p:nvPr/>
            </p:nvCxnSpPr>
            <p:spPr>
              <a:xfrm>
                <a:off x="7799294" y="1633369"/>
                <a:ext cx="0" cy="207622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Přímá spojnice 57"/>
              <p:cNvCxnSpPr/>
              <p:nvPr/>
            </p:nvCxnSpPr>
            <p:spPr>
              <a:xfrm>
                <a:off x="8821096" y="1633369"/>
                <a:ext cx="0" cy="207622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Přímá spojnice 49"/>
            <p:cNvCxnSpPr/>
            <p:nvPr/>
          </p:nvCxnSpPr>
          <p:spPr>
            <a:xfrm>
              <a:off x="1998862" y="5261834"/>
              <a:ext cx="4069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/>
            <p:cNvCxnSpPr/>
            <p:nvPr/>
          </p:nvCxnSpPr>
          <p:spPr>
            <a:xfrm>
              <a:off x="2710601" y="5261834"/>
              <a:ext cx="427365" cy="165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bdélník 51"/>
            <p:cNvSpPr/>
            <p:nvPr/>
          </p:nvSpPr>
          <p:spPr>
            <a:xfrm>
              <a:off x="1997103" y="3543299"/>
              <a:ext cx="1095157" cy="266699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3" name="Obdélník 52"/>
            <p:cNvSpPr/>
            <p:nvPr/>
          </p:nvSpPr>
          <p:spPr>
            <a:xfrm>
              <a:off x="2454747" y="1066800"/>
              <a:ext cx="164280" cy="2476499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54" name="Skupina 53"/>
            <p:cNvGrpSpPr/>
            <p:nvPr/>
          </p:nvGrpSpPr>
          <p:grpSpPr>
            <a:xfrm>
              <a:off x="2326849" y="5194809"/>
              <a:ext cx="430884" cy="410588"/>
              <a:chOff x="4133028" y="4773028"/>
              <a:chExt cx="698500" cy="538780"/>
            </a:xfrm>
          </p:grpSpPr>
          <p:cxnSp>
            <p:nvCxnSpPr>
              <p:cNvPr id="55" name="Přímá spojnice 54"/>
              <p:cNvCxnSpPr/>
              <p:nvPr/>
            </p:nvCxnSpPr>
            <p:spPr>
              <a:xfrm>
                <a:off x="4133028" y="4806360"/>
                <a:ext cx="6985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Přímá spojnice 55"/>
              <p:cNvCxnSpPr/>
              <p:nvPr/>
            </p:nvCxnSpPr>
            <p:spPr>
              <a:xfrm>
                <a:off x="4502866" y="4773028"/>
                <a:ext cx="0" cy="53878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ovéPole 1"/>
          <p:cNvSpPr txBox="1"/>
          <p:nvPr/>
        </p:nvSpPr>
        <p:spPr>
          <a:xfrm>
            <a:off x="3701667" y="275422"/>
            <a:ext cx="82736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Fáze 2 </a:t>
            </a:r>
          </a:p>
          <a:p>
            <a:endParaRPr lang="cs-CZ" dirty="0"/>
          </a:p>
          <a:p>
            <a:r>
              <a:rPr lang="cs-CZ" sz="2800" dirty="0"/>
              <a:t>V momentě naplnění pístu vodou jde píst vzhůru uzavírá se tak pístový ventil a otevírá nasávací ventil.</a:t>
            </a:r>
          </a:p>
        </p:txBody>
      </p:sp>
    </p:spTree>
    <p:extLst>
      <p:ext uri="{BB962C8B-B14F-4D97-AF65-F5344CB8AC3E}">
        <p14:creationId xmlns:p14="http://schemas.microsoft.com/office/powerpoint/2010/main" val="233202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5472" y="2324131"/>
            <a:ext cx="1619250" cy="272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1956560" y="2327568"/>
            <a:ext cx="1162256" cy="40584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319754" y="477447"/>
            <a:ext cx="2855119" cy="6145483"/>
            <a:chOff x="319754" y="426647"/>
            <a:chExt cx="2855119" cy="6145483"/>
          </a:xfrm>
        </p:grpSpPr>
        <p:cxnSp>
          <p:nvCxnSpPr>
            <p:cNvPr id="5" name="Přímá spojnice 4"/>
            <p:cNvCxnSpPr/>
            <p:nvPr/>
          </p:nvCxnSpPr>
          <p:spPr>
            <a:xfrm>
              <a:off x="1920841" y="2547995"/>
              <a:ext cx="0" cy="37738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5"/>
            <p:cNvCxnSpPr/>
            <p:nvPr/>
          </p:nvCxnSpPr>
          <p:spPr>
            <a:xfrm>
              <a:off x="3154534" y="426647"/>
              <a:ext cx="0" cy="58951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/>
            <p:nvPr/>
          </p:nvCxnSpPr>
          <p:spPr>
            <a:xfrm>
              <a:off x="319754" y="1785995"/>
              <a:ext cx="160108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>
              <a:off x="319754" y="2547995"/>
              <a:ext cx="16192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>
              <a:off x="1903285" y="6321837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2684335" y="6321837"/>
              <a:ext cx="4905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1903285" y="426647"/>
              <a:ext cx="0" cy="13593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Skupina 11"/>
            <p:cNvGrpSpPr/>
            <p:nvPr/>
          </p:nvGrpSpPr>
          <p:grpSpPr>
            <a:xfrm>
              <a:off x="2313380" y="6192902"/>
              <a:ext cx="430884" cy="379228"/>
              <a:chOff x="4153616" y="4686288"/>
              <a:chExt cx="698500" cy="497628"/>
            </a:xfrm>
          </p:grpSpPr>
          <p:cxnSp>
            <p:nvCxnSpPr>
              <p:cNvPr id="13" name="Přímá spojnice 12"/>
              <p:cNvCxnSpPr/>
              <p:nvPr/>
            </p:nvCxnSpPr>
            <p:spPr>
              <a:xfrm>
                <a:off x="4153616" y="4686288"/>
                <a:ext cx="6985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/>
              <p:cNvCxnSpPr/>
              <p:nvPr/>
            </p:nvCxnSpPr>
            <p:spPr>
              <a:xfrm>
                <a:off x="4482278" y="4694111"/>
                <a:ext cx="0" cy="48980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Skupina 47"/>
          <p:cNvGrpSpPr/>
          <p:nvPr/>
        </p:nvGrpSpPr>
        <p:grpSpPr>
          <a:xfrm>
            <a:off x="1966927" y="1390534"/>
            <a:ext cx="1140872" cy="4563997"/>
            <a:chOff x="1997094" y="1066800"/>
            <a:chExt cx="1140872" cy="4563997"/>
          </a:xfrm>
        </p:grpSpPr>
        <p:grpSp>
          <p:nvGrpSpPr>
            <p:cNvPr id="49" name="Skupina 48"/>
            <p:cNvGrpSpPr/>
            <p:nvPr/>
          </p:nvGrpSpPr>
          <p:grpSpPr>
            <a:xfrm>
              <a:off x="1997094" y="3365499"/>
              <a:ext cx="1120169" cy="1892897"/>
              <a:chOff x="7799294" y="1633369"/>
              <a:chExt cx="1021802" cy="2076226"/>
            </a:xfrm>
          </p:grpSpPr>
          <p:cxnSp>
            <p:nvCxnSpPr>
              <p:cNvPr id="57" name="Přímá spojnice 56"/>
              <p:cNvCxnSpPr/>
              <p:nvPr/>
            </p:nvCxnSpPr>
            <p:spPr>
              <a:xfrm>
                <a:off x="7799294" y="1633369"/>
                <a:ext cx="0" cy="207622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Přímá spojnice 57"/>
              <p:cNvCxnSpPr/>
              <p:nvPr/>
            </p:nvCxnSpPr>
            <p:spPr>
              <a:xfrm>
                <a:off x="8821096" y="1633369"/>
                <a:ext cx="0" cy="207622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Přímá spojnice 49"/>
            <p:cNvCxnSpPr/>
            <p:nvPr/>
          </p:nvCxnSpPr>
          <p:spPr>
            <a:xfrm>
              <a:off x="1998862" y="5261834"/>
              <a:ext cx="4069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/>
            <p:cNvCxnSpPr/>
            <p:nvPr/>
          </p:nvCxnSpPr>
          <p:spPr>
            <a:xfrm>
              <a:off x="2710601" y="5261834"/>
              <a:ext cx="427365" cy="165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bdélník 51"/>
            <p:cNvSpPr/>
            <p:nvPr/>
          </p:nvSpPr>
          <p:spPr>
            <a:xfrm>
              <a:off x="1997103" y="3543299"/>
              <a:ext cx="1095157" cy="266699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3" name="Obdélník 52"/>
            <p:cNvSpPr/>
            <p:nvPr/>
          </p:nvSpPr>
          <p:spPr>
            <a:xfrm>
              <a:off x="2454747" y="1066800"/>
              <a:ext cx="164280" cy="2476499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54" name="Skupina 53"/>
            <p:cNvGrpSpPr/>
            <p:nvPr/>
          </p:nvGrpSpPr>
          <p:grpSpPr>
            <a:xfrm>
              <a:off x="2326849" y="5220209"/>
              <a:ext cx="430884" cy="410588"/>
              <a:chOff x="4133028" y="4806358"/>
              <a:chExt cx="698500" cy="538780"/>
            </a:xfrm>
          </p:grpSpPr>
          <p:cxnSp>
            <p:nvCxnSpPr>
              <p:cNvPr id="55" name="Přímá spojnice 54"/>
              <p:cNvCxnSpPr/>
              <p:nvPr/>
            </p:nvCxnSpPr>
            <p:spPr>
              <a:xfrm>
                <a:off x="4133028" y="4823026"/>
                <a:ext cx="6985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Přímá spojnice 55"/>
              <p:cNvCxnSpPr/>
              <p:nvPr/>
            </p:nvCxnSpPr>
            <p:spPr>
              <a:xfrm>
                <a:off x="4502866" y="4806358"/>
                <a:ext cx="0" cy="53878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ovéPole 2"/>
          <p:cNvSpPr txBox="1"/>
          <p:nvPr/>
        </p:nvSpPr>
        <p:spPr>
          <a:xfrm>
            <a:off x="3756752" y="330506"/>
            <a:ext cx="82406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Fáze 3 </a:t>
            </a:r>
          </a:p>
          <a:p>
            <a:endParaRPr lang="cs-CZ" dirty="0"/>
          </a:p>
          <a:p>
            <a:r>
              <a:rPr lang="cs-CZ" sz="2400" dirty="0"/>
              <a:t>Když voda dosáhne k odtékajícímu otvoru, pak volně odtéká pryč</a:t>
            </a:r>
          </a:p>
        </p:txBody>
      </p:sp>
    </p:spTree>
    <p:extLst>
      <p:ext uri="{BB962C8B-B14F-4D97-AF65-F5344CB8AC3E}">
        <p14:creationId xmlns:p14="http://schemas.microsoft.com/office/powerpoint/2010/main" val="118111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ístové čerpadlo zdižné - film 3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3200" y="142039"/>
            <a:ext cx="10855515" cy="6106089"/>
          </a:xfrm>
        </p:spPr>
      </p:pic>
    </p:spTree>
    <p:extLst>
      <p:ext uri="{BB962C8B-B14F-4D97-AF65-F5344CB8AC3E}">
        <p14:creationId xmlns:p14="http://schemas.microsoft.com/office/powerpoint/2010/main" val="377311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151</Words>
  <Application>Microsoft Office PowerPoint</Application>
  <PresentationFormat>Širokoúhlá obrazovka</PresentationFormat>
  <Paragraphs>24</Paragraphs>
  <Slides>11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Pístové čerpadlo zdvižné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 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zak02</dc:creator>
  <cp:lastModifiedBy>Jarmila Široká</cp:lastModifiedBy>
  <cp:revision>45</cp:revision>
  <dcterms:created xsi:type="dcterms:W3CDTF">2018-03-21T14:22:30Z</dcterms:created>
  <dcterms:modified xsi:type="dcterms:W3CDTF">2018-05-23T05:49:08Z</dcterms:modified>
</cp:coreProperties>
</file>