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554063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2175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0422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6824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1077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334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1907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6877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37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1111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4728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49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57" r:id="rId6"/>
    <p:sldLayoutId id="2147483753" r:id="rId7"/>
    <p:sldLayoutId id="2147483754" r:id="rId8"/>
    <p:sldLayoutId id="2147483755" r:id="rId9"/>
    <p:sldLayoutId id="2147483756" r:id="rId10"/>
    <p:sldLayoutId id="2147483758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dstovikova@zssad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olasnadhledem.cz/game/17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0ABA87-5524-492E-9C0C-8D9A00861F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23103"/>
          <a:stretch/>
        </p:blipFill>
        <p:spPr>
          <a:xfrm>
            <a:off x="20" y="-63998"/>
            <a:ext cx="12191981" cy="6857990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BE21F50-58E2-4486-818B-418CEBD12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cs-CZ" sz="6600" b="1" dirty="0"/>
              <a:t>DVOUPRVKOVÉ SLOUČENINY</a:t>
            </a: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5250243-82FB-4D52-BA48-2DBB20953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624945"/>
            <a:ext cx="9078562" cy="592975"/>
          </a:xfrm>
        </p:spPr>
        <p:txBody>
          <a:bodyPr anchor="ctr">
            <a:normAutofit/>
          </a:bodyPr>
          <a:lstStyle/>
          <a:p>
            <a:r>
              <a:rPr lang="cs-CZ" dirty="0"/>
              <a:t>8.ročník</a:t>
            </a:r>
          </a:p>
        </p:txBody>
      </p:sp>
    </p:spTree>
    <p:extLst>
      <p:ext uri="{BB962C8B-B14F-4D97-AF65-F5344CB8AC3E}">
        <p14:creationId xmlns:p14="http://schemas.microsoft.com/office/powerpoint/2010/main" val="22122931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D02480BF-9B92-42E5-89C2-1734C809A162}"/>
              </a:ext>
            </a:extLst>
          </p:cNvPr>
          <p:cNvSpPr txBox="1"/>
          <p:nvPr/>
        </p:nvSpPr>
        <p:spPr>
          <a:xfrm>
            <a:off x="237744" y="365760"/>
            <a:ext cx="88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I.A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20338B7-B47F-4C58-83B6-12D50CB482AB}"/>
              </a:ext>
            </a:extLst>
          </p:cNvPr>
          <p:cNvSpPr txBox="1"/>
          <p:nvPr/>
        </p:nvSpPr>
        <p:spPr>
          <a:xfrm>
            <a:off x="1776984" y="365760"/>
            <a:ext cx="88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II.A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B97F6B9-4243-49CC-81C3-6BC9D6C8BB6D}"/>
              </a:ext>
            </a:extLst>
          </p:cNvPr>
          <p:cNvSpPr txBox="1"/>
          <p:nvPr/>
        </p:nvSpPr>
        <p:spPr>
          <a:xfrm>
            <a:off x="3316224" y="365760"/>
            <a:ext cx="88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III.A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EB3D98B-4F61-4F64-B5CB-9BC7EAFAEF96}"/>
              </a:ext>
            </a:extLst>
          </p:cNvPr>
          <p:cNvSpPr txBox="1"/>
          <p:nvPr/>
        </p:nvSpPr>
        <p:spPr>
          <a:xfrm>
            <a:off x="4855464" y="365760"/>
            <a:ext cx="88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IV.A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949AC86-8CC1-4FF6-A45D-C497A7A81354}"/>
              </a:ext>
            </a:extLst>
          </p:cNvPr>
          <p:cNvSpPr txBox="1"/>
          <p:nvPr/>
        </p:nvSpPr>
        <p:spPr>
          <a:xfrm>
            <a:off x="3236976" y="812030"/>
            <a:ext cx="103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-</a:t>
            </a:r>
            <a:r>
              <a:rPr lang="cs-CZ" dirty="0" err="1"/>
              <a:t>itý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6725B54-4939-4E4C-B8B5-5FC61B61DAC6}"/>
              </a:ext>
            </a:extLst>
          </p:cNvPr>
          <p:cNvSpPr txBox="1"/>
          <p:nvPr/>
        </p:nvSpPr>
        <p:spPr>
          <a:xfrm>
            <a:off x="3236976" y="1618488"/>
            <a:ext cx="110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boritý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831FC69-0F87-42A5-8358-8B336CC61EC1}"/>
              </a:ext>
            </a:extLst>
          </p:cNvPr>
          <p:cNvSpPr txBox="1"/>
          <p:nvPr/>
        </p:nvSpPr>
        <p:spPr>
          <a:xfrm>
            <a:off x="1776984" y="812030"/>
            <a:ext cx="88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-</a:t>
            </a:r>
            <a:r>
              <a:rPr lang="cs-CZ" dirty="0" err="1"/>
              <a:t>natý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7EB052F6-C7DF-4CE0-9142-BF45E80AE181}"/>
              </a:ext>
            </a:extLst>
          </p:cNvPr>
          <p:cNvSpPr txBox="1"/>
          <p:nvPr/>
        </p:nvSpPr>
        <p:spPr>
          <a:xfrm>
            <a:off x="237744" y="812030"/>
            <a:ext cx="886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-ný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B0DB1EC-D87D-4D26-BE06-6751F923B1A2}"/>
              </a:ext>
            </a:extLst>
          </p:cNvPr>
          <p:cNvSpPr txBox="1"/>
          <p:nvPr/>
        </p:nvSpPr>
        <p:spPr>
          <a:xfrm>
            <a:off x="4791456" y="812030"/>
            <a:ext cx="95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-</a:t>
            </a:r>
            <a:r>
              <a:rPr lang="cs-CZ" dirty="0" err="1"/>
              <a:t>ičitý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6D968F3-8E57-4D14-AE3E-A9039FB24253}"/>
              </a:ext>
            </a:extLst>
          </p:cNvPr>
          <p:cNvSpPr txBox="1"/>
          <p:nvPr/>
        </p:nvSpPr>
        <p:spPr>
          <a:xfrm>
            <a:off x="4745736" y="1618488"/>
            <a:ext cx="110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uhličitý</a:t>
            </a:r>
          </a:p>
        </p:txBody>
      </p:sp>
    </p:spTree>
    <p:extLst>
      <p:ext uri="{BB962C8B-B14F-4D97-AF65-F5344CB8AC3E}">
        <p14:creationId xmlns:p14="http://schemas.microsoft.com/office/powerpoint/2010/main" val="1838300100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259F22-03AC-45FF-A527-45CF00E87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AŤ SE VÁM DAŘÍ!</a:t>
            </a:r>
          </a:p>
        </p:txBody>
      </p:sp>
    </p:spTree>
    <p:extLst>
      <p:ext uri="{BB962C8B-B14F-4D97-AF65-F5344CB8AC3E}">
        <p14:creationId xmlns:p14="http://schemas.microsoft.com/office/powerpoint/2010/main" val="12347733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78026-2A74-44D8-A0E6-7C3A7A861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Zdravím všechny studenty chemie!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8BF0F8-2577-4027-90A9-FF957D32B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70" y="2478024"/>
            <a:ext cx="10635626" cy="3694176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cs-CZ" sz="2400" dirty="0"/>
              <a:t> Učivo na dálku určitě společně zvládneme. Pokud budete mít nějaký dotaz, ozvěte se (</a:t>
            </a:r>
            <a:r>
              <a:rPr lang="cs-CZ" sz="2400" dirty="0">
                <a:hlinkClick r:id="rId2"/>
              </a:rPr>
              <a:t>dstovikova@zssady.cz</a:t>
            </a:r>
            <a:r>
              <a:rPr lang="cs-CZ" sz="2400" dirty="0"/>
              <a:t> nebo přes Messenger).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cs-CZ" sz="2400" dirty="0"/>
              <a:t> V prezentaci bude vysvětlení, zápis do sešitu a úkol pro Vás. 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cs-CZ" sz="2400" dirty="0"/>
              <a:t> Pro zápis do sešitu budu uvádět symbol        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cs-CZ" sz="2400" dirty="0"/>
              <a:t> Úkoly budete psát do sešitu, někdy na papír nebo pošlu pracovní list.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cs-CZ" sz="2400" dirty="0"/>
              <a:t> Prosím, nehledejte správné odpovědi na internetu, abych poznala, jak to zvládáte, co je potřeba ještě procvičit.</a:t>
            </a:r>
          </a:p>
          <a:p>
            <a:pPr>
              <a:buClr>
                <a:srgbClr val="FFC000"/>
              </a:buClr>
              <a:buFont typeface="Wingdings" panose="05000000000000000000" pitchFamily="2" charset="2"/>
              <a:buChar char="v"/>
            </a:pPr>
            <a:r>
              <a:rPr lang="cs-CZ" sz="2400" dirty="0"/>
              <a:t> Řešení je třeba poslat do uvedeného termínu (stačí vyfotit a poslat obrázek) nebo dle instrukcí na stránkách školy. Pokud nemáte k dispozici tiskárnu na tisk pracovního listu, stačí napsat na papír, co se má doplnit.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Grafický objekt 4" descr="Tužka">
            <a:extLst>
              <a:ext uri="{FF2B5EF4-FFF2-40B4-BE49-F238E27FC236}">
                <a16:creationId xmlns:a16="http://schemas.microsoft.com/office/drawing/2014/main" id="{D882F389-CF50-456A-8556-23312F24C3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46996" y="3449182"/>
            <a:ext cx="442405" cy="442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38291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C4CB0-638D-49F1-9A68-F4D9D4E6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MŮŽEME ZAČÍT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B08AE-CD9A-4AD5-8879-8C53909AF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sz="2400" dirty="0"/>
              <a:t>Nejdříve si zkuste testík na značky – </a:t>
            </a:r>
            <a:r>
              <a:rPr lang="cs-CZ" sz="2400" dirty="0">
                <a:hlinkClick r:id="rId2"/>
              </a:rPr>
              <a:t>test</a:t>
            </a:r>
            <a:r>
              <a:rPr lang="cs-CZ" sz="2400" dirty="0"/>
              <a:t>.</a:t>
            </a:r>
          </a:p>
          <a:p>
            <a:pPr marL="0" indent="0">
              <a:buClr>
                <a:srgbClr val="FFC000"/>
              </a:buClr>
              <a:buNone/>
            </a:pPr>
            <a:endParaRPr lang="cs-CZ" sz="2400" dirty="0"/>
          </a:p>
          <a:p>
            <a:pPr marL="0" indent="0">
              <a:buClr>
                <a:srgbClr val="FFC000"/>
              </a:buClr>
              <a:buNone/>
            </a:pPr>
            <a:r>
              <a:rPr lang="cs-CZ" sz="2400" dirty="0"/>
              <a:t> </a:t>
            </a:r>
          </a:p>
          <a:p>
            <a:pPr>
              <a:buClr>
                <a:srgbClr val="FFC000"/>
              </a:buClr>
              <a:buFont typeface="Courier New" panose="02070309020205020404" pitchFamily="49" charset="0"/>
              <a:buChar char="o"/>
            </a:pPr>
            <a:r>
              <a:rPr lang="cs-CZ" sz="2400" dirty="0"/>
              <a:t>Předtím než začneme dvouprvkové sloučeniny, je potřeba si objasnit základní pojmy, které budeme potřebovat.</a:t>
            </a:r>
          </a:p>
          <a:p>
            <a:pPr marL="0" indent="0">
              <a:buClr>
                <a:srgbClr val="FFC000"/>
              </a:buClr>
              <a:buNone/>
            </a:pP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25347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DA129E-2BB8-4761-B9AA-7CE5091B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66396"/>
            <a:ext cx="10168128" cy="1179576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DVOUPRVKOVÉ SLOUČENINY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1D2AFB-03E2-44C6-837D-DEB21BCA4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rgbClr val="FFC000"/>
              </a:buClr>
              <a:buNone/>
            </a:pPr>
            <a:r>
              <a:rPr lang="cs-CZ" dirty="0"/>
              <a:t>- sloučeniny složené ze dvou prvků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cs-CZ" dirty="0"/>
              <a:t>- název tvoří podstatné jméno a přídavné jméno 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cs-CZ" sz="2400" b="1" dirty="0"/>
              <a:t>OXIDAČNÍ ČÍSLO </a:t>
            </a:r>
            <a:r>
              <a:rPr lang="cs-CZ" sz="2400" dirty="0"/>
              <a:t>	– zdánlivý náboj atomu prvku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cs-CZ" sz="2400" dirty="0"/>
              <a:t>		         	- zapisuje se římským číslem vpravo nahoru 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cs-CZ" sz="2400" dirty="0"/>
              <a:t>			   ke značce prvku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cs-CZ" sz="2400" dirty="0"/>
              <a:t>			- je kladné (</a:t>
            </a:r>
            <a:r>
              <a:rPr lang="cs-CZ" sz="2400" dirty="0" err="1"/>
              <a:t>Ca</a:t>
            </a:r>
            <a:r>
              <a:rPr lang="cs-CZ" sz="2400" baseline="30000" dirty="0" err="1"/>
              <a:t>II</a:t>
            </a:r>
            <a:r>
              <a:rPr lang="cs-CZ" sz="2400" dirty="0"/>
              <a:t>) , záporné (N</a:t>
            </a:r>
            <a:r>
              <a:rPr lang="cs-CZ" sz="2400" baseline="30000" dirty="0"/>
              <a:t>-III</a:t>
            </a:r>
            <a:r>
              <a:rPr lang="cs-CZ" sz="2400" dirty="0"/>
              <a:t>) nebo nula</a:t>
            </a:r>
          </a:p>
          <a:p>
            <a:pPr marL="0" indent="0">
              <a:buClr>
                <a:srgbClr val="FFC000"/>
              </a:buClr>
              <a:buNone/>
            </a:pPr>
            <a:r>
              <a:rPr lang="cs-CZ" sz="2400" dirty="0"/>
              <a:t>			- součet oxidačních čísel v molekule je roven 0</a:t>
            </a:r>
          </a:p>
          <a:p>
            <a:pPr lvl="7">
              <a:buClr>
                <a:srgbClr val="FFC000"/>
              </a:buClr>
              <a:buFontTx/>
              <a:buChar char="-"/>
            </a:pPr>
            <a:endParaRPr lang="cs-CZ" dirty="0"/>
          </a:p>
          <a:p>
            <a:pPr lvl="7">
              <a:buClr>
                <a:srgbClr val="FFC000"/>
              </a:buClr>
              <a:buFont typeface="Courier New" panose="02070309020205020404" pitchFamily="49" charset="0"/>
              <a:buChar char="o"/>
            </a:pPr>
            <a:endParaRPr lang="cs-CZ" dirty="0"/>
          </a:p>
          <a:p>
            <a:pPr marL="3200400" lvl="7" indent="0">
              <a:buClr>
                <a:srgbClr val="FFC000"/>
              </a:buClr>
              <a:buNone/>
            </a:pPr>
            <a:endParaRPr lang="cs-CZ" dirty="0"/>
          </a:p>
        </p:txBody>
      </p:sp>
      <p:pic>
        <p:nvPicPr>
          <p:cNvPr id="4" name="Grafický objekt 3" descr="Tužka">
            <a:extLst>
              <a:ext uri="{FF2B5EF4-FFF2-40B4-BE49-F238E27FC236}">
                <a16:creationId xmlns:a16="http://schemas.microsoft.com/office/drawing/2014/main" id="{B5DB2647-C9F3-4C1E-BFB7-F0698FF47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9404" y="785645"/>
            <a:ext cx="741078" cy="74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63130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C71E9E6D-E203-4AB1-922C-92A8FD7E83D1}"/>
              </a:ext>
            </a:extLst>
          </p:cNvPr>
          <p:cNvSpPr txBox="1"/>
          <p:nvPr/>
        </p:nvSpPr>
        <p:spPr>
          <a:xfrm>
            <a:off x="941033" y="1216241"/>
            <a:ext cx="10449017" cy="3416320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cs-CZ" sz="2400" b="1" dirty="0"/>
              <a:t>KLADNÉ OXIDAČNÍ ČÍSLO </a:t>
            </a:r>
            <a:r>
              <a:rPr lang="cs-CZ" sz="2400" dirty="0"/>
              <a:t>- určuje koncovku přídavného jména v názvu </a:t>
            </a:r>
          </a:p>
          <a:p>
            <a:r>
              <a:rPr lang="cs-CZ" sz="2400" dirty="0"/>
              <a:t>                                                      sloučeniny</a:t>
            </a:r>
          </a:p>
          <a:p>
            <a:endParaRPr lang="cs-CZ" sz="2400" dirty="0"/>
          </a:p>
          <a:p>
            <a:r>
              <a:rPr lang="cs-CZ" sz="2400" b="1" dirty="0"/>
              <a:t>I 	–ný				V	-</a:t>
            </a:r>
            <a:r>
              <a:rPr lang="cs-CZ" sz="2400" b="1" dirty="0" err="1"/>
              <a:t>ičný</a:t>
            </a:r>
            <a:r>
              <a:rPr lang="cs-CZ" sz="2400" b="1" dirty="0"/>
              <a:t>, -</a:t>
            </a:r>
            <a:r>
              <a:rPr lang="cs-CZ" sz="2400" b="1" dirty="0" err="1"/>
              <a:t>ečný</a:t>
            </a:r>
            <a:endParaRPr lang="cs-CZ" sz="2400" b="1" dirty="0"/>
          </a:p>
          <a:p>
            <a:r>
              <a:rPr lang="cs-CZ" sz="2400" b="1" dirty="0"/>
              <a:t>II	-</a:t>
            </a:r>
            <a:r>
              <a:rPr lang="cs-CZ" sz="2400" b="1" dirty="0" err="1"/>
              <a:t>natý</a:t>
            </a:r>
            <a:r>
              <a:rPr lang="cs-CZ" sz="2400" b="1" dirty="0"/>
              <a:t>				VI	-</a:t>
            </a:r>
            <a:r>
              <a:rPr lang="cs-CZ" sz="2400" b="1" dirty="0" err="1"/>
              <a:t>ový</a:t>
            </a:r>
            <a:endParaRPr lang="cs-CZ" sz="2400" b="1" dirty="0"/>
          </a:p>
          <a:p>
            <a:r>
              <a:rPr lang="cs-CZ" sz="2400" b="1" dirty="0"/>
              <a:t>III	-</a:t>
            </a:r>
            <a:r>
              <a:rPr lang="cs-CZ" sz="2400" b="1" dirty="0" err="1"/>
              <a:t>itý</a:t>
            </a:r>
            <a:r>
              <a:rPr lang="cs-CZ" sz="2400" b="1" dirty="0"/>
              <a:t>				VII	-</a:t>
            </a:r>
            <a:r>
              <a:rPr lang="cs-CZ" sz="2400" b="1" dirty="0" err="1"/>
              <a:t>istý</a:t>
            </a:r>
            <a:endParaRPr lang="cs-CZ" sz="2400" b="1" dirty="0"/>
          </a:p>
          <a:p>
            <a:r>
              <a:rPr lang="cs-CZ" sz="2400" b="1" dirty="0"/>
              <a:t>IV	-</a:t>
            </a:r>
            <a:r>
              <a:rPr lang="cs-CZ" sz="2400" b="1" dirty="0" err="1"/>
              <a:t>ičitý</a:t>
            </a:r>
            <a:r>
              <a:rPr lang="cs-CZ" sz="2400" b="1" dirty="0"/>
              <a:t>				VIII	-</a:t>
            </a:r>
            <a:r>
              <a:rPr lang="cs-CZ" sz="2400" b="1"/>
              <a:t>ičelý</a:t>
            </a:r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6" name="Obdélník: ohnutý roh 5">
            <a:extLst>
              <a:ext uri="{FF2B5EF4-FFF2-40B4-BE49-F238E27FC236}">
                <a16:creationId xmlns:a16="http://schemas.microsoft.com/office/drawing/2014/main" id="{8246EDEF-321B-4B0E-ACE2-485BD63C50A7}"/>
              </a:ext>
            </a:extLst>
          </p:cNvPr>
          <p:cNvSpPr/>
          <p:nvPr/>
        </p:nvSpPr>
        <p:spPr>
          <a:xfrm>
            <a:off x="1692676" y="5317724"/>
            <a:ext cx="8806648" cy="772357"/>
          </a:xfrm>
          <a:prstGeom prst="foldedCorne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JE NUTNÉ SE KONCOVKY NAUČIT ZPAMĚTI – KAŽDÝ BUDE ZKOUŠEN! </a:t>
            </a:r>
          </a:p>
        </p:txBody>
      </p:sp>
      <p:pic>
        <p:nvPicPr>
          <p:cNvPr id="7" name="Grafický objekt 6" descr="Mozek v hlavě">
            <a:extLst>
              <a:ext uri="{FF2B5EF4-FFF2-40B4-BE49-F238E27FC236}">
                <a16:creationId xmlns:a16="http://schemas.microsoft.com/office/drawing/2014/main" id="{46049B85-7576-4FA1-9947-C6DD2F639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5476" y="5246702"/>
            <a:ext cx="914400" cy="914400"/>
          </a:xfrm>
          <a:prstGeom prst="rect">
            <a:avLst/>
          </a:prstGeom>
        </p:spPr>
      </p:pic>
      <p:pic>
        <p:nvPicPr>
          <p:cNvPr id="8" name="Grafický objekt 7" descr="Tužka">
            <a:extLst>
              <a:ext uri="{FF2B5EF4-FFF2-40B4-BE49-F238E27FC236}">
                <a16:creationId xmlns:a16="http://schemas.microsoft.com/office/drawing/2014/main" id="{9450592C-FC80-4CC6-A1F6-70B5BC5B45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033" y="326359"/>
            <a:ext cx="741078" cy="74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0446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F4BA5-3F51-45CB-BF67-756852A0B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uplatnit - vysvětlení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E8ADD-1246-48D1-8133-71964811A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239195"/>
          </a:xfrm>
        </p:spPr>
        <p:txBody>
          <a:bodyPr/>
          <a:lstStyle/>
          <a:p>
            <a:pPr marL="0" indent="0">
              <a:buNone/>
            </a:pPr>
            <a:r>
              <a:rPr lang="cs-CZ" b="1" i="1" dirty="0"/>
              <a:t>Zapište přídavné jméno:</a:t>
            </a:r>
          </a:p>
          <a:p>
            <a:pPr>
              <a:buFontTx/>
              <a:buChar char="-"/>
            </a:pPr>
            <a:r>
              <a:rPr lang="cs-CZ" dirty="0"/>
              <a:t>Atom železa s oxidačním číslem III 	ŽELEZ</a:t>
            </a:r>
            <a:r>
              <a:rPr lang="cs-CZ" b="1" u="sng" dirty="0">
                <a:solidFill>
                  <a:srgbClr val="FF0000"/>
                </a:solidFill>
              </a:rPr>
              <a:t>ITÝ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síry s oxidačním číslem IV		</a:t>
            </a:r>
            <a:r>
              <a:rPr lang="cs-CZ" dirty="0"/>
              <a:t>SIŘ</a:t>
            </a:r>
            <a:r>
              <a:rPr lang="cs-CZ" b="1" u="sng" dirty="0">
                <a:solidFill>
                  <a:srgbClr val="FF0000"/>
                </a:solidFill>
              </a:rPr>
              <a:t>IČITÝ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stříbra s oxidačním číslem I	STŘÍBR</a:t>
            </a:r>
            <a:r>
              <a:rPr lang="cs-CZ" b="1" u="sng" dirty="0">
                <a:solidFill>
                  <a:srgbClr val="FF0000"/>
                </a:solidFill>
              </a:rPr>
              <a:t>NÝ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fosforu s oxidačním číslem V	FOSFOR</a:t>
            </a:r>
            <a:r>
              <a:rPr lang="cs-CZ" b="1" u="sng" dirty="0">
                <a:solidFill>
                  <a:srgbClr val="FF0000"/>
                </a:solidFill>
              </a:rPr>
              <a:t>EČNÝ</a:t>
            </a:r>
          </a:p>
        </p:txBody>
      </p:sp>
      <p:pic>
        <p:nvPicPr>
          <p:cNvPr id="7" name="Grafický objekt 6" descr="Výzkum">
            <a:extLst>
              <a:ext uri="{FF2B5EF4-FFF2-40B4-BE49-F238E27FC236}">
                <a16:creationId xmlns:a16="http://schemas.microsoft.com/office/drawing/2014/main" id="{7E56F2B2-41BD-46D3-ADE2-65F7642AB5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91203" y="548640"/>
            <a:ext cx="914400" cy="9144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E9C02071-EDE0-4B9C-9777-90896AD7560C}"/>
              </a:ext>
            </a:extLst>
          </p:cNvPr>
          <p:cNvSpPr txBox="1"/>
          <p:nvPr/>
        </p:nvSpPr>
        <p:spPr>
          <a:xfrm>
            <a:off x="648070" y="5717219"/>
            <a:ext cx="11088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Pokud název prvku končí –</a:t>
            </a:r>
            <a:r>
              <a:rPr lang="cs-CZ" dirty="0" err="1"/>
              <a:t>ium</a:t>
            </a:r>
            <a:r>
              <a:rPr lang="cs-CZ" dirty="0"/>
              <a:t>, koncovku odtrhněte a nahraďte zadanou:</a:t>
            </a:r>
          </a:p>
          <a:p>
            <a:r>
              <a:rPr lang="cs-CZ" dirty="0"/>
              <a:t>např. franc</a:t>
            </a:r>
            <a:r>
              <a:rPr lang="cs-CZ" b="1" dirty="0"/>
              <a:t>ium</a:t>
            </a:r>
            <a:r>
              <a:rPr lang="cs-CZ" dirty="0"/>
              <a:t> s oxidačním číslem I, </a:t>
            </a:r>
            <a:r>
              <a:rPr lang="cs-CZ" dirty="0" err="1"/>
              <a:t>franc</a:t>
            </a:r>
            <a:r>
              <a:rPr lang="cs-CZ" b="1" dirty="0" err="1"/>
              <a:t>ný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12355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93E86-686A-4E65-B09F-C2B18CCAD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PŘÍKLADY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5DEC3F-40F7-44EC-8679-9CC896950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Zapište přídavné jméno: </a:t>
            </a:r>
            <a:r>
              <a:rPr lang="cs-CZ" dirty="0">
                <a:solidFill>
                  <a:srgbClr val="00B0F0"/>
                </a:solidFill>
              </a:rPr>
              <a:t>(zkuste sami, kontrola na dalším snímku)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železa s oxidačním číslem II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fosforu s oxidačním číslem III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chromu s oxidačním číslem VI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manganu s oxidačním číslem VII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dusíku s oxidačním číslem IV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Atom osmia s oxidačním číslem VIII</a:t>
            </a:r>
          </a:p>
        </p:txBody>
      </p:sp>
      <p:pic>
        <p:nvPicPr>
          <p:cNvPr id="5" name="Grafický objekt 4" descr="Tužka">
            <a:extLst>
              <a:ext uri="{FF2B5EF4-FFF2-40B4-BE49-F238E27FC236}">
                <a16:creationId xmlns:a16="http://schemas.microsoft.com/office/drawing/2014/main" id="{8A8798FD-B60A-49F2-A54D-1ACFAD5FDF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9404" y="785645"/>
            <a:ext cx="741078" cy="741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51130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1541BB-D99F-465B-B90C-3B8AB4AF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0952CB-D53E-46EF-BE8C-AD9A5F92D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ŽELEZNATÝ</a:t>
            </a:r>
          </a:p>
          <a:p>
            <a:r>
              <a:rPr lang="cs-CZ" dirty="0"/>
              <a:t>FOSFORITÝ</a:t>
            </a:r>
          </a:p>
          <a:p>
            <a:r>
              <a:rPr lang="cs-CZ" dirty="0"/>
              <a:t>CHROMOVÝ</a:t>
            </a:r>
          </a:p>
          <a:p>
            <a:r>
              <a:rPr lang="cs-CZ" dirty="0"/>
              <a:t>MANGANISTÝ</a:t>
            </a:r>
          </a:p>
          <a:p>
            <a:r>
              <a:rPr lang="cs-CZ" dirty="0"/>
              <a:t>DUSIČITÝ</a:t>
            </a:r>
          </a:p>
          <a:p>
            <a:r>
              <a:rPr lang="cs-CZ" dirty="0"/>
              <a:t>OSMIČELÝ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46362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8CC9C-DC89-4E0D-984D-8A0172181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ÚKOL – odeslat do 23.3.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76BD35-F643-4381-9F5A-0C78F5964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157984"/>
            <a:ext cx="10168128" cy="40142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Připravte si periodickou tabulku, papír na šířku</a:t>
            </a:r>
          </a:p>
          <a:p>
            <a:r>
              <a:rPr lang="cs-CZ" dirty="0"/>
              <a:t>Papír rozdělit na 7 sloupců</a:t>
            </a:r>
          </a:p>
          <a:p>
            <a:r>
              <a:rPr lang="cs-CZ" dirty="0"/>
              <a:t>Sloupce si nadepsat I.A, II.A, ……VII.A</a:t>
            </a:r>
          </a:p>
          <a:p>
            <a:r>
              <a:rPr lang="cs-CZ" dirty="0"/>
              <a:t>Zapsat přídavná jména prvků s koncovkou podle čísla skupiny (tzn. prvky v I.A skupině budou mít koncovku –ný, ve II.A skupině –</a:t>
            </a:r>
            <a:r>
              <a:rPr lang="cs-CZ" dirty="0" err="1"/>
              <a:t>natý</a:t>
            </a:r>
            <a:r>
              <a:rPr lang="cs-CZ" dirty="0"/>
              <a:t>, …..), jestli chcete můžete si koncovku také nadepsat nad sloupec </a:t>
            </a:r>
            <a:r>
              <a:rPr lang="cs-CZ" i="1" dirty="0">
                <a:solidFill>
                  <a:srgbClr val="00B0F0"/>
                </a:solidFill>
              </a:rPr>
              <a:t>– část vzoru na dalším snímku</a:t>
            </a:r>
          </a:p>
          <a:p>
            <a:r>
              <a:rPr lang="cs-CZ" dirty="0"/>
              <a:t>Vyfotíte a pošlete na můj email </a:t>
            </a:r>
          </a:p>
          <a:p>
            <a:r>
              <a:rPr lang="cs-CZ" dirty="0"/>
              <a:t>Papír vložíte do sešitu – BUDETE HO POTŘEBOVAT! </a:t>
            </a:r>
          </a:p>
        </p:txBody>
      </p:sp>
      <p:pic>
        <p:nvPicPr>
          <p:cNvPr id="5" name="Grafický objekt 4" descr="E-mail">
            <a:extLst>
              <a:ext uri="{FF2B5EF4-FFF2-40B4-BE49-F238E27FC236}">
                <a16:creationId xmlns:a16="http://schemas.microsoft.com/office/drawing/2014/main" id="{73F4AB4A-BD2C-46A4-98A1-BD27EA815D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44200" y="5486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7343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555</Words>
  <Application>Microsoft Office PowerPoint</Application>
  <PresentationFormat>Širokoúhlá obrazovka</PresentationFormat>
  <Paragraphs>76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Avenir Next LT Pro</vt:lpstr>
      <vt:lpstr>Calibri</vt:lpstr>
      <vt:lpstr>Courier New</vt:lpstr>
      <vt:lpstr>Wingdings</vt:lpstr>
      <vt:lpstr>AccentBoxVTI</vt:lpstr>
      <vt:lpstr>DVOUPRVKOVÉ SLOUČENINY</vt:lpstr>
      <vt:lpstr>Zdravím všechny studenty chemie!</vt:lpstr>
      <vt:lpstr>MŮŽEME ZAČÍT</vt:lpstr>
      <vt:lpstr>DVOUPRVKOVÉ SLOUČENINY</vt:lpstr>
      <vt:lpstr>Prezentace aplikace PowerPoint</vt:lpstr>
      <vt:lpstr>Jak uplatnit - vysvětlení</vt:lpstr>
      <vt:lpstr>PŘÍKLADY</vt:lpstr>
      <vt:lpstr>KONTROLA</vt:lpstr>
      <vt:lpstr>ÚKOL – odeslat do 23.3.</vt:lpstr>
      <vt:lpstr>Prezentace aplikace PowerPoint</vt:lpstr>
      <vt:lpstr>AŤ SE VÁM DAŘÍ!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DVOUPRVKOVÉ SLOUČENINY</dc:title>
  <dc:creator>D S</dc:creator>
  <cp:lastModifiedBy>D S</cp:lastModifiedBy>
  <cp:revision>19</cp:revision>
  <dcterms:created xsi:type="dcterms:W3CDTF">2020-03-17T12:29:03Z</dcterms:created>
  <dcterms:modified xsi:type="dcterms:W3CDTF">2020-03-17T16:54:23Z</dcterms:modified>
</cp:coreProperties>
</file>