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E1311-583C-4DEF-9F1A-0B7D566A2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74B55C-6F94-4205-A243-073F32160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EB0708-AF2A-4975-B851-5D791904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E8B83D-FFFF-4BF0-8E31-41B204A2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98D367-4A52-4686-908E-D3754D9D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77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A1596-2D49-4171-A6BE-E144582C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5D5D66-A083-4FDA-B593-7E567E985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A2D-D941-423C-AF02-F7FBF0EA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E2514-FF7A-45B6-8456-4AED625A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6497C5-4B8E-4A25-B851-64331933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24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5646454-9BD9-48B1-A558-CEABBDB1F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C3DF31-8CB1-4125-81CB-FCA8697CC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6761D4-1F3E-4E40-9321-2A7E957C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C3EC6D-7DA8-47E7-9B6E-C5F2C552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A8BBBB-27C4-4388-833B-FB0304BA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96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1D9C6-20B1-4019-8670-22A32BC4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B94FB7-7FC5-47BE-A959-940B24E6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A9BC29-757E-41AA-966F-E8DF238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AE7D7-14A3-4ED7-850B-47182558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0DD377-D93B-478E-B5C9-1FC1F6DCF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9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E9C34-5B10-43A6-8A04-017F6E6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977BDC-ECC2-4629-A660-422BB991C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0F00D2-14C8-43B9-9BED-888DC065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744088-9C71-478E-A780-1AF0A993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3E310B-50DA-406C-B8D5-DA09DBFD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7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B0698-5AE2-4E0E-87F7-797B30FB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992F6A-220F-4FCF-86B4-6431ED665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289A46-0D52-4C08-AAED-556983039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23345B-AA15-44C6-BFCB-8951C48A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9668BD-BFFF-48DC-9500-8B78AE4D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9662A9-2719-4736-8DCD-64BE417D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19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91F8E-26A0-4FE3-A4E2-F22EEC6E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C9B998-76C5-4A77-9129-462360331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B3A28D-D383-4DF7-9016-87C01ED87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239905-FDCD-4C50-B1EA-0FC20B90C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71A7A8E-1A9D-4F55-ADEC-7BE7377B6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E53C58-F53D-487E-A764-FB1FF845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8A76C39-C692-4020-A8D7-7C7ABBFA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998A7D-FA61-4980-B075-4A425F0E2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76107-022E-4B28-9651-D129D629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AAAC01-806D-4D6B-8CE4-51C846D9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44794E-ECB0-48BA-82DB-323C863D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E1939D-7EA7-4242-8EE9-16E902D4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49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8B7D87C-5096-405E-B2F7-CEAE5959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0C35C3-BB4B-4D0D-836A-DF2E7957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5444C2-53C0-4732-8579-068936B6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3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B93A0-9ECB-4CBC-B013-A9F9A90B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BFA02E-5BC4-443F-834E-76A07BCB1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14A99B-CD36-4994-81A3-16AF01DDA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F6189E-6A9D-49B6-83FF-AFBD52C3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7140DB-7A72-457C-A2F3-948FB0701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D08019-3F21-4C93-9498-B9C0D259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95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F3AA4-0F5C-42DE-96A8-AFBAB077A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DC6C0C9-40C9-4634-8DDA-6154CBEF2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FD7880-E77C-4D42-B549-8F00ED2C7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E7E0D9-D607-4168-A672-BCD97624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CD7628-876C-41BF-B04C-DF00C964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FF651B-CF38-4F51-B217-0F3DDEB6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0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7D0C9A8-42CC-49BE-BA74-EEEDC4086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5F5997-20C1-4B3B-B7D3-66318C111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531F93-4C6B-413F-A755-46B03DEFD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5D724-E950-45A5-8571-AB3BE5C88DB6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F78839-E409-4AA7-B618-0E28CCEEC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70CDAA-9A08-4307-BBE4-B1A4BC526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F76D-999C-40FE-A3CE-4E84FEE8B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78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vcejkova@zssady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onlinecviceni.cz/exc/pub_list_exc.php?action=show&amp;class=6&amp;subject=Matematika&amp;search1=04.+D%C4%9Blitelnost#seli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DC450-77AE-4877-A157-836436CB0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065" y="26988"/>
            <a:ext cx="9685106" cy="2387600"/>
          </a:xfrm>
        </p:spPr>
        <p:txBody>
          <a:bodyPr/>
          <a:lstStyle/>
          <a:p>
            <a:r>
              <a:rPr lang="cs-CZ" b="1" dirty="0">
                <a:solidFill>
                  <a:srgbClr val="92D050"/>
                </a:solidFill>
              </a:rPr>
              <a:t>Nejmenší společný násobek </a:t>
            </a:r>
            <a:br>
              <a:rPr lang="cs-CZ" b="1" dirty="0">
                <a:solidFill>
                  <a:srgbClr val="92D050"/>
                </a:solidFill>
              </a:rPr>
            </a:br>
            <a:r>
              <a:rPr lang="cs-CZ" b="1" dirty="0">
                <a:solidFill>
                  <a:srgbClr val="92D050"/>
                </a:solidFill>
              </a:rPr>
              <a:t>a největší společný dělitel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BB9DB3-0A6A-4366-A014-955253539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6047"/>
            <a:ext cx="9144000" cy="1655762"/>
          </a:xfrm>
        </p:spPr>
        <p:txBody>
          <a:bodyPr/>
          <a:lstStyle/>
          <a:p>
            <a:r>
              <a:rPr lang="cs-CZ" sz="5400" dirty="0"/>
              <a:t>16. – 20. 3. 2020</a:t>
            </a:r>
          </a:p>
          <a:p>
            <a:endParaRPr lang="cs-CZ" dirty="0"/>
          </a:p>
        </p:txBody>
      </p:sp>
      <p:pic>
        <p:nvPicPr>
          <p:cNvPr id="4" name="Picture 6" descr="Image result for učení">
            <a:extLst>
              <a:ext uri="{FF2B5EF4-FFF2-40B4-BE49-F238E27FC236}">
                <a16:creationId xmlns:a16="http://schemas.microsoft.com/office/drawing/2014/main" id="{4A44EE1C-3AF1-4C75-9A99-054701272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2599523"/>
            <a:ext cx="3390900" cy="260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08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69556-8248-4CCF-96B4-A6AF6B6C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51" y="324028"/>
            <a:ext cx="10515600" cy="1325563"/>
          </a:xfrm>
        </p:spPr>
        <p:txBody>
          <a:bodyPr/>
          <a:lstStyle/>
          <a:p>
            <a:r>
              <a:rPr lang="cs-CZ" b="1" dirty="0"/>
              <a:t>Strana 152/</a:t>
            </a:r>
            <a:r>
              <a:rPr lang="cs-CZ" b="1" dirty="0" err="1"/>
              <a:t>cv</a:t>
            </a:r>
            <a:r>
              <a:rPr lang="cs-CZ" b="1" dirty="0"/>
              <a:t>. 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A65CF-EF79-4B75-934D-D4294BD6A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901" y="1489753"/>
            <a:ext cx="10993348" cy="525009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Která dvojciferná čísla mají s číslem 56 největšího společného dělitele 14?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Postup:</a:t>
            </a:r>
          </a:p>
          <a:p>
            <a:r>
              <a:rPr lang="cs-CZ" dirty="0"/>
              <a:t>V úloze po je třeba uvědomit si, co po nás chtějí. Hledáme druhé číslo takové (označím si ho jako x), že jeho největším společným dělitelem spolu s čísel 56 je číslo 14. </a:t>
            </a:r>
          </a:p>
          <a:p>
            <a:pPr marL="0" indent="0" algn="ctr">
              <a:buNone/>
            </a:pPr>
            <a:r>
              <a:rPr lang="cs-CZ" dirty="0"/>
              <a:t>D (56, x ) = 14</a:t>
            </a:r>
          </a:p>
          <a:p>
            <a:r>
              <a:rPr lang="cs-CZ" dirty="0"/>
              <a:t>Víme, že největší společný dělitel 14, musí dělit 56, ale zároveň musí dělit i moje neznámé číslo x. </a:t>
            </a:r>
          </a:p>
          <a:p>
            <a:r>
              <a:rPr lang="cs-CZ" dirty="0"/>
              <a:t>Hledáme pouze dvojciferná čísla, tzn. od 10 do 99, aby splňovala podmínku zadání.</a:t>
            </a:r>
          </a:p>
        </p:txBody>
      </p:sp>
      <p:pic>
        <p:nvPicPr>
          <p:cNvPr id="4" name="Picture 2" descr="Image result for psaní">
            <a:extLst>
              <a:ext uri="{FF2B5EF4-FFF2-40B4-BE49-F238E27FC236}">
                <a16:creationId xmlns:a16="http://schemas.microsoft.com/office/drawing/2014/main" id="{F8079C9F-2272-4C6E-AC06-21D2CFEDA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18153"/>
            <a:ext cx="2667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4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E3DEE-8124-497F-82AA-6CB1EDE2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Strana 152/</a:t>
            </a:r>
            <a:r>
              <a:rPr lang="cs-CZ" b="1" dirty="0" err="1"/>
              <a:t>cv</a:t>
            </a:r>
            <a:r>
              <a:rPr lang="cs-CZ" b="1" dirty="0"/>
              <a:t>. 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480DA6-D2F1-40D5-A6F9-DB380E92E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Žáci odhadli, že třída má šířku menší než 10 m. Odhad upřesnili krokováním. První počítal kroky Honzík s délkou kroku 55 cm. </a:t>
            </a:r>
            <a:br>
              <a:rPr lang="cs-CZ" dirty="0"/>
            </a:br>
            <a:r>
              <a:rPr lang="cs-CZ" dirty="0"/>
              <a:t>Potom měřil Petr, který má délku kroku 70 cm. Jak je široká třída, když při měření nemuseli Honzík ani Petr měnit délku kroku?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Postup:</a:t>
            </a:r>
          </a:p>
          <a:p>
            <a:r>
              <a:rPr lang="cs-CZ" dirty="0"/>
              <a:t>Šířka třídy, musí mít společný násobek čísel 55 cm a 70 cm. </a:t>
            </a:r>
            <a:br>
              <a:rPr lang="cs-CZ" dirty="0"/>
            </a:br>
            <a:r>
              <a:rPr lang="cs-CZ" dirty="0"/>
              <a:t>				n (55, 70) = ………….. cm</a:t>
            </a:r>
          </a:p>
          <a:p>
            <a:r>
              <a:rPr lang="cs-CZ" dirty="0"/>
              <a:t>Šířka musí být menší než 10 m. Ověříme, zda výsledek je v metrech </a:t>
            </a:r>
            <a:br>
              <a:rPr lang="cs-CZ" dirty="0"/>
            </a:br>
            <a:r>
              <a:rPr lang="cs-CZ" dirty="0"/>
              <a:t>a zda splňuje tuto podmínku. </a:t>
            </a:r>
          </a:p>
          <a:p>
            <a:r>
              <a:rPr lang="cs-CZ" dirty="0"/>
              <a:t>Napíšete odpověď.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Image result for psaní">
            <a:extLst>
              <a:ext uri="{FF2B5EF4-FFF2-40B4-BE49-F238E27FC236}">
                <a16:creationId xmlns:a16="http://schemas.microsoft.com/office/drawing/2014/main" id="{665EFCC3-3B21-4955-9190-F7F94ECF0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478" y="300038"/>
            <a:ext cx="2667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41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CF62E-21AC-4153-9F5A-F09394B9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480"/>
            <a:ext cx="10515600" cy="1325563"/>
          </a:xfrm>
        </p:spPr>
        <p:txBody>
          <a:bodyPr/>
          <a:lstStyle/>
          <a:p>
            <a:r>
              <a:rPr lang="cs-CZ" b="1" dirty="0"/>
              <a:t>Strana 152/</a:t>
            </a:r>
            <a:r>
              <a:rPr lang="cs-CZ" b="1" dirty="0" err="1"/>
              <a:t>cv</a:t>
            </a:r>
            <a:r>
              <a:rPr lang="cs-CZ" b="1" dirty="0"/>
              <a:t>. 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34152D-5FDA-4F93-A57A-BA6729A67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448"/>
            <a:ext cx="10515600" cy="5604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Slibovaná ozubená kola. Prohlédněte si obrázek v učebnici. </a:t>
            </a:r>
          </a:p>
          <a:p>
            <a:pPr marL="0" indent="0">
              <a:buNone/>
            </a:pPr>
            <a:r>
              <a:rPr lang="cs-CZ" dirty="0"/>
              <a:t>Spočítej, kolik zubů má menší a větší kolo. Zapiš do sešitu.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/>
                </a:solidFill>
              </a:rPr>
              <a:t>Kolikrát se musí otočit první (menší) kolo, aby se obě označená místa dostala opět do stejné polohy?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Postup:</a:t>
            </a:r>
          </a:p>
          <a:p>
            <a:pPr marL="514350" indent="-514350">
              <a:buAutoNum type="arabicParenR"/>
            </a:pPr>
            <a:r>
              <a:rPr lang="cs-CZ" dirty="0"/>
              <a:t>Na první pohled je jasné, že menší kolo se musí otočit víckrát než 1, aby se dostalo do původního místa. Budeme hledat nejmenší společný násobek počtu zubů. </a:t>
            </a:r>
            <a:br>
              <a:rPr lang="cs-CZ" dirty="0"/>
            </a:br>
            <a:r>
              <a:rPr lang="cs-CZ" dirty="0"/>
              <a:t>			n (menší kolo, větší kolo) = </a:t>
            </a:r>
          </a:p>
          <a:p>
            <a:pPr marL="514350" indent="-514350">
              <a:buAutoNum type="arabicParenR"/>
            </a:pPr>
            <a:r>
              <a:rPr lang="cs-CZ" dirty="0"/>
              <a:t>Výsledek, který nám vyjde, vydělíme počtem zubů menšího kola. </a:t>
            </a:r>
            <a:br>
              <a:rPr lang="cs-CZ" dirty="0"/>
            </a:br>
            <a:r>
              <a:rPr lang="cs-CZ" dirty="0"/>
              <a:t>Tím se dostaneme k výsledku.</a:t>
            </a:r>
          </a:p>
          <a:p>
            <a:pPr marL="514350" indent="-514350">
              <a:buAutoNum type="arabicParenR"/>
            </a:pPr>
            <a:r>
              <a:rPr lang="cs-CZ" dirty="0"/>
              <a:t>Na další straně naleznete celý postup. 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  <p:pic>
        <p:nvPicPr>
          <p:cNvPr id="4" name="Picture 2" descr="Image result for psaní">
            <a:extLst>
              <a:ext uri="{FF2B5EF4-FFF2-40B4-BE49-F238E27FC236}">
                <a16:creationId xmlns:a16="http://schemas.microsoft.com/office/drawing/2014/main" id="{F0414F8C-B4A0-4EFD-8247-A8219D035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897" y="382232"/>
            <a:ext cx="2542176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081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00ABB-0517-4D7B-9444-7A8FA431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8369"/>
            <a:ext cx="10515600" cy="548859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Menší kolo ………………. 8 zubů</a:t>
            </a:r>
          </a:p>
          <a:p>
            <a:pPr marL="0" indent="0">
              <a:buNone/>
            </a:pPr>
            <a:r>
              <a:rPr lang="cs-CZ" dirty="0"/>
              <a:t>Větší kolo ………………… 12 zubů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 (8, 12) = 2 . 2 . 2 . 3 = </a:t>
            </a:r>
            <a:r>
              <a:rPr lang="cs-CZ" dirty="0">
                <a:solidFill>
                  <a:srgbClr val="FF0000"/>
                </a:solidFill>
              </a:rPr>
              <a:t>24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8 = </a:t>
            </a:r>
            <a:r>
              <a:rPr lang="cs-CZ" u="sng" dirty="0"/>
              <a:t>2</a:t>
            </a:r>
            <a:r>
              <a:rPr lang="cs-CZ" dirty="0"/>
              <a:t> . </a:t>
            </a:r>
            <a:r>
              <a:rPr lang="cs-CZ" u="sng" dirty="0"/>
              <a:t>2</a:t>
            </a:r>
            <a:r>
              <a:rPr lang="cs-CZ" dirty="0"/>
              <a:t> . </a:t>
            </a:r>
            <a:r>
              <a:rPr lang="cs-CZ" u="sng" dirty="0"/>
              <a:t>2 </a:t>
            </a:r>
          </a:p>
          <a:p>
            <a:pPr marL="0" indent="0">
              <a:buNone/>
            </a:pPr>
            <a:r>
              <a:rPr lang="cs-CZ" dirty="0"/>
              <a:t>   12 = 3 . 4 = </a:t>
            </a:r>
            <a:r>
              <a:rPr lang="cs-CZ" u="sng" dirty="0"/>
              <a:t>3</a:t>
            </a:r>
            <a:r>
              <a:rPr lang="cs-CZ" dirty="0"/>
              <a:t> . </a:t>
            </a:r>
            <a:r>
              <a:rPr lang="cs-CZ" strike="sngStrike" dirty="0"/>
              <a:t>2</a:t>
            </a:r>
            <a:r>
              <a:rPr lang="cs-CZ" dirty="0"/>
              <a:t> . </a:t>
            </a:r>
            <a:r>
              <a:rPr lang="cs-CZ" strike="sngStrike" dirty="0"/>
              <a:t>2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Hledám počet otočení menšího kola. Menší kolo má 8 zubů.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24</a:t>
            </a:r>
            <a:r>
              <a:rPr lang="cs-CZ" dirty="0"/>
              <a:t> : 8 = </a:t>
            </a:r>
            <a:r>
              <a:rPr lang="cs-CZ" b="1" u="sng" dirty="0"/>
              <a:t>3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Odpověď: První kolo se musí otočit 3x. </a:t>
            </a:r>
          </a:p>
        </p:txBody>
      </p:sp>
    </p:spTree>
    <p:extLst>
      <p:ext uri="{BB962C8B-B14F-4D97-AF65-F5344CB8AC3E}">
        <p14:creationId xmlns:p14="http://schemas.microsoft.com/office/powerpoint/2010/main" val="2726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DFF03-1AEF-4D66-8713-1E56E24B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Strana 152/</a:t>
            </a:r>
            <a:r>
              <a:rPr lang="cs-CZ" b="1" dirty="0" err="1"/>
              <a:t>cv</a:t>
            </a:r>
            <a:r>
              <a:rPr lang="cs-CZ" b="1" dirty="0"/>
              <a:t>. 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672B85-45A7-46B9-8280-5F2163131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Stejným postupem vyřešte i tabulku, kterou máte v učebnici.</a:t>
            </a:r>
          </a:p>
        </p:txBody>
      </p:sp>
      <p:pic>
        <p:nvPicPr>
          <p:cNvPr id="4" name="Picture 2" descr="Image result for psaní">
            <a:extLst>
              <a:ext uri="{FF2B5EF4-FFF2-40B4-BE49-F238E27FC236}">
                <a16:creationId xmlns:a16="http://schemas.microsoft.com/office/drawing/2014/main" id="{174B338C-8F25-49A6-9DA3-36735007E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478" y="300038"/>
            <a:ext cx="2667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ozubená kola">
            <a:extLst>
              <a:ext uri="{FF2B5EF4-FFF2-40B4-BE49-F238E27FC236}">
                <a16:creationId xmlns:a16="http://schemas.microsoft.com/office/drawing/2014/main" id="{08F7F35E-2430-4549-B41F-B8BD645BF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636" y="2649272"/>
            <a:ext cx="3843603" cy="384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340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E8A90-481E-4CF6-A24D-9E3CBC9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Opakování násobku a dělitele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D8F4AF-1C7D-4302-944C-EBF508A3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510"/>
            <a:ext cx="10515600" cy="49583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Následující cvičení vypracuj do sešitu: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Strana 154/</a:t>
            </a:r>
            <a:r>
              <a:rPr lang="cs-CZ" b="1" dirty="0" err="1"/>
              <a:t>cv</a:t>
            </a:r>
            <a:r>
              <a:rPr lang="cs-CZ" b="1" dirty="0"/>
              <a:t>. 1 </a:t>
            </a:r>
          </a:p>
          <a:p>
            <a:r>
              <a:rPr lang="cs-CZ" dirty="0"/>
              <a:t>Musíte nejprve najít nejmenší společný násobek daných čísel. </a:t>
            </a:r>
          </a:p>
          <a:p>
            <a:r>
              <a:rPr lang="cs-CZ" dirty="0"/>
              <a:t>Připomeňte si, jak nalezneme další společné násobky čísel. </a:t>
            </a:r>
          </a:p>
          <a:p>
            <a:r>
              <a:rPr lang="cs-CZ" dirty="0"/>
              <a:t>Čísla musí splňovat podmínky zadání.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Strana 154/</a:t>
            </a:r>
            <a:r>
              <a:rPr lang="cs-CZ" b="1" dirty="0" err="1"/>
              <a:t>cv</a:t>
            </a:r>
            <a:r>
              <a:rPr lang="cs-CZ" b="1" dirty="0"/>
              <a:t>. 2 </a:t>
            </a:r>
          </a:p>
          <a:p>
            <a:r>
              <a:rPr lang="cs-CZ" dirty="0"/>
              <a:t>Vím, že přijde maximálně 100 osob. </a:t>
            </a:r>
          </a:p>
          <a:p>
            <a:r>
              <a:rPr lang="cs-CZ" dirty="0"/>
              <a:t>Celkem budu mít 12 řad. </a:t>
            </a:r>
          </a:p>
          <a:p>
            <a:r>
              <a:rPr lang="cs-CZ" dirty="0"/>
              <a:t>Kolik použiji židlí?</a:t>
            </a:r>
          </a:p>
        </p:txBody>
      </p:sp>
      <p:pic>
        <p:nvPicPr>
          <p:cNvPr id="4" name="Picture 2" descr="Image result for psaní">
            <a:extLst>
              <a:ext uri="{FF2B5EF4-FFF2-40B4-BE49-F238E27FC236}">
                <a16:creationId xmlns:a16="http://schemas.microsoft.com/office/drawing/2014/main" id="{CF003231-F2A7-4B8C-A1C3-A65DA2DDA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561" y="489224"/>
            <a:ext cx="2667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049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BCC042-2C94-47A1-9C37-CF8B4567D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7766"/>
            <a:ext cx="10515600" cy="539919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Strana 154/</a:t>
            </a:r>
            <a:r>
              <a:rPr lang="cs-CZ" b="1" dirty="0" err="1"/>
              <a:t>cv</a:t>
            </a:r>
            <a:r>
              <a:rPr lang="cs-CZ" b="1" dirty="0"/>
              <a:t>. 3</a:t>
            </a:r>
          </a:p>
          <a:p>
            <a:r>
              <a:rPr lang="cs-CZ" dirty="0"/>
              <a:t>Procvičení znaku dělitelnosti</a:t>
            </a:r>
          </a:p>
          <a:p>
            <a:r>
              <a:rPr lang="cs-CZ" dirty="0"/>
              <a:t>Udělejte si do sešitu tabulku, tak jak jsme ji dělali ve škole označujte.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Strana 155/</a:t>
            </a:r>
            <a:r>
              <a:rPr lang="cs-CZ" b="1" dirty="0" err="1"/>
              <a:t>cv</a:t>
            </a:r>
            <a:r>
              <a:rPr lang="cs-CZ" b="1" dirty="0"/>
              <a:t>. 4</a:t>
            </a:r>
          </a:p>
          <a:p>
            <a:r>
              <a:rPr lang="cs-CZ" dirty="0"/>
              <a:t>Hledáte vždy nejbližší větší číslo tak, aby byly splněny podmínky.</a:t>
            </a:r>
          </a:p>
          <a:p>
            <a:r>
              <a:rPr lang="cs-CZ" dirty="0"/>
              <a:t>Př. Číslo 53 243 ….. Nejbližším větším číslem, které je dělitelné, je číslo 53 250 (</a:t>
            </a:r>
            <a:r>
              <a:rPr lang="cs-CZ" b="1" dirty="0">
                <a:solidFill>
                  <a:srgbClr val="FF0000"/>
                </a:solidFill>
              </a:rPr>
              <a:t>musíme si vybavit znak dělitelnosti </a:t>
            </a:r>
            <a:r>
              <a:rPr lang="cs-CZ" dirty="0"/>
              <a:t>– číslo je dělitelné 10, právě když má na místě jednotek 0) </a:t>
            </a:r>
          </a:p>
          <a:p>
            <a:endParaRPr lang="cs-CZ" dirty="0"/>
          </a:p>
        </p:txBody>
      </p:sp>
      <p:pic>
        <p:nvPicPr>
          <p:cNvPr id="4" name="Picture 2" descr="Image result for psaní">
            <a:extLst>
              <a:ext uri="{FF2B5EF4-FFF2-40B4-BE49-F238E27FC236}">
                <a16:creationId xmlns:a16="http://schemas.microsoft.com/office/drawing/2014/main" id="{25CB4EB4-E57A-4DC1-845F-7815D15B3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478" y="300038"/>
            <a:ext cx="2667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052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3DA570-35F0-42F5-AA88-3F9D9C73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993"/>
            <a:ext cx="10515600" cy="5675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Strana 155/</a:t>
            </a:r>
            <a:r>
              <a:rPr lang="cs-CZ" b="1" dirty="0" err="1"/>
              <a:t>cv</a:t>
            </a:r>
            <a:r>
              <a:rPr lang="cs-CZ" b="1" dirty="0"/>
              <a:t>. 5</a:t>
            </a:r>
          </a:p>
          <a:p>
            <a:r>
              <a:rPr lang="cs-CZ" dirty="0"/>
              <a:t>Rozkladem na součin prvočísel máte zjistit, která čísla nám dávají stejný součin. </a:t>
            </a:r>
          </a:p>
          <a:p>
            <a:r>
              <a:rPr lang="cs-CZ" dirty="0"/>
              <a:t>Správnost ověříte vynásobením. </a:t>
            </a:r>
          </a:p>
          <a:p>
            <a:r>
              <a:rPr lang="cs-CZ" dirty="0"/>
              <a:t>Př. </a:t>
            </a:r>
            <a:r>
              <a:rPr lang="cs-CZ" dirty="0">
                <a:solidFill>
                  <a:srgbClr val="FF0000"/>
                </a:solidFill>
              </a:rPr>
              <a:t>30</a:t>
            </a:r>
            <a:r>
              <a:rPr lang="cs-CZ" dirty="0"/>
              <a:t> . </a:t>
            </a:r>
            <a:r>
              <a:rPr lang="cs-CZ" dirty="0">
                <a:solidFill>
                  <a:schemeClr val="accent6"/>
                </a:solidFill>
              </a:rPr>
              <a:t>30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3 . 2 . 5 . </a:t>
            </a:r>
            <a:r>
              <a:rPr lang="cs-CZ" dirty="0">
                <a:solidFill>
                  <a:schemeClr val="accent6"/>
                </a:solidFill>
              </a:rPr>
              <a:t>3 . 2 . 5 </a:t>
            </a:r>
          </a:p>
          <a:p>
            <a:pPr marL="457200" lvl="1" indent="0">
              <a:buNone/>
            </a:pPr>
            <a:r>
              <a:rPr lang="cs-CZ" dirty="0"/>
              <a:t>Vyjádříme obě čísla jako prvočísla a zapíšeme je jako součin.</a:t>
            </a:r>
          </a:p>
          <a:p>
            <a:pPr marL="457200" lvl="1" indent="0">
              <a:buNone/>
            </a:pPr>
            <a:r>
              <a:rPr lang="cs-CZ" dirty="0"/>
              <a:t>30 = 3 . 10 = 3 . 2 . 5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105 . 63 = </a:t>
            </a:r>
            <a:r>
              <a:rPr lang="cs-CZ" dirty="0">
                <a:solidFill>
                  <a:schemeClr val="accent3"/>
                </a:solidFill>
              </a:rPr>
              <a:t>5 . 3 . 7 </a:t>
            </a:r>
            <a:r>
              <a:rPr lang="cs-CZ" dirty="0"/>
              <a:t>. </a:t>
            </a:r>
            <a:r>
              <a:rPr lang="cs-CZ" dirty="0">
                <a:solidFill>
                  <a:srgbClr val="7030A0"/>
                </a:solidFill>
              </a:rPr>
              <a:t>7 . 3 . 3 </a:t>
            </a:r>
          </a:p>
          <a:p>
            <a:pPr marL="457200" lvl="1" indent="0">
              <a:buNone/>
            </a:pPr>
            <a:r>
              <a:rPr lang="cs-CZ" dirty="0"/>
              <a:t>105 = 5 . 21 = </a:t>
            </a:r>
            <a:r>
              <a:rPr lang="cs-CZ" dirty="0">
                <a:solidFill>
                  <a:schemeClr val="accent3"/>
                </a:solidFill>
              </a:rPr>
              <a:t>5 . 3 . 7</a:t>
            </a:r>
          </a:p>
          <a:p>
            <a:pPr marL="457200" lvl="1" indent="0">
              <a:buNone/>
            </a:pPr>
            <a:r>
              <a:rPr lang="cs-CZ" dirty="0"/>
              <a:t>63 = 7 . 9 = </a:t>
            </a:r>
            <a:r>
              <a:rPr lang="cs-CZ" dirty="0">
                <a:solidFill>
                  <a:srgbClr val="7030A0"/>
                </a:solidFill>
              </a:rPr>
              <a:t>7 . 3 . 3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Tímto způsobem vypracujete celé cvičení a vytvoříte správné dvojice a), b), c), d), e), f). Správnost ověříte vynásobením. </a:t>
            </a:r>
          </a:p>
        </p:txBody>
      </p:sp>
      <p:pic>
        <p:nvPicPr>
          <p:cNvPr id="4" name="Picture 2" descr="Image result for psaní">
            <a:extLst>
              <a:ext uri="{FF2B5EF4-FFF2-40B4-BE49-F238E27FC236}">
                <a16:creationId xmlns:a16="http://schemas.microsoft.com/office/drawing/2014/main" id="{DD3E74F2-3988-466C-B320-5FA7FCE3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540" y="173421"/>
            <a:ext cx="2667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979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5ED6E-50E7-4F54-9C19-A7F6A244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53" y="926144"/>
            <a:ext cx="11168864" cy="50057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5000" dirty="0"/>
              <a:t>Pro tento týden máte hotovo.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5000" dirty="0"/>
          </a:p>
          <a:p>
            <a:pPr marL="0" indent="0" algn="ctr">
              <a:buNone/>
            </a:pPr>
            <a:r>
              <a:rPr lang="cs-CZ" sz="5000" dirty="0">
                <a:sym typeface="Wingdings" panose="05000000000000000000" pitchFamily="2" charset="2"/>
              </a:rPr>
              <a:t>Nezapomeňte vše zaslat. </a:t>
            </a:r>
            <a:endParaRPr lang="cs-CZ" sz="5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Image result for hotovo">
            <a:extLst>
              <a:ext uri="{FF2B5EF4-FFF2-40B4-BE49-F238E27FC236}">
                <a16:creationId xmlns:a16="http://schemas.microsoft.com/office/drawing/2014/main" id="{F8D840E9-3ACF-4D10-8DD0-C4657878E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8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DE44B-F16C-4343-B071-CA7F6DB43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998"/>
            <a:ext cx="10515600" cy="553996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Zdravím všechny pilné žáky,</a:t>
            </a:r>
          </a:p>
          <a:p>
            <a:pPr marL="0" indent="0" algn="just">
              <a:buNone/>
            </a:pPr>
            <a:r>
              <a:rPr lang="cs-CZ" dirty="0"/>
              <a:t>v následující prezentaci najdete učební látku pro následující týden </a:t>
            </a:r>
            <a:br>
              <a:rPr lang="cs-CZ" dirty="0"/>
            </a:br>
            <a:r>
              <a:rPr lang="cs-CZ" dirty="0"/>
              <a:t>(16. – 20. 3. 2020). Pro přehlednost učivo, které pouze připomínám označuji následujícím symbolem: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Učivo označené žárovkou si nezapisujete, slouží pouze pro připomenutí.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marL="0" indent="0" algn="just">
              <a:buNone/>
            </a:pPr>
            <a:r>
              <a:rPr lang="cs-CZ" dirty="0"/>
              <a:t>Výklad nové látky, který si zapíšete do sešitu včetně příkladů označím nahoře vpravo následujícím symbolem: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2" descr="Image result for připomenutí">
            <a:extLst>
              <a:ext uri="{FF2B5EF4-FFF2-40B4-BE49-F238E27FC236}">
                <a16:creationId xmlns:a16="http://schemas.microsoft.com/office/drawing/2014/main" id="{1627328F-0CBE-42DC-92B8-C7B8107B8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3" y="2030046"/>
            <a:ext cx="983477" cy="12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saní">
            <a:extLst>
              <a:ext uri="{FF2B5EF4-FFF2-40B4-BE49-F238E27FC236}">
                <a16:creationId xmlns:a16="http://schemas.microsoft.com/office/drawing/2014/main" id="{4ECDD3C0-ECDA-474E-8610-7AF6F9748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121" y="5315164"/>
            <a:ext cx="2667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2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2157D-6E79-4BA8-BECC-641D587D7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24" y="750013"/>
            <a:ext cx="11291298" cy="5426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Vypracované úkoly mi prosím zašlete nejpozději </a:t>
            </a:r>
            <a:r>
              <a:rPr lang="cs-CZ" b="1" dirty="0"/>
              <a:t>do 23. 3. 2020 do 9:00 hod.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Pro odevzdání zvolte jednu z následujících možností:</a:t>
            </a:r>
          </a:p>
          <a:p>
            <a:pPr lvl="1"/>
            <a:r>
              <a:rPr lang="cs-CZ" dirty="0"/>
              <a:t>e-mail </a:t>
            </a:r>
            <a:r>
              <a:rPr lang="cs-CZ" b="1" dirty="0">
                <a:hlinkClick r:id="rId2"/>
              </a:rPr>
              <a:t>vcejkova@zssady.cz</a:t>
            </a:r>
            <a:r>
              <a:rPr lang="cs-CZ" b="1" dirty="0"/>
              <a:t> </a:t>
            </a:r>
            <a:r>
              <a:rPr lang="cs-CZ" dirty="0"/>
              <a:t>formou fotografie nebo oskenovaného dokumentu (můžete využít skener u tiskárny nebo mobilní aplikaci)</a:t>
            </a:r>
          </a:p>
          <a:p>
            <a:pPr marL="457200" lvl="1" indent="0" algn="ctr">
              <a:buNone/>
            </a:pPr>
            <a:r>
              <a:rPr lang="cs-CZ" dirty="0"/>
              <a:t>nebo</a:t>
            </a:r>
          </a:p>
          <a:p>
            <a:pPr lvl="1"/>
            <a:r>
              <a:rPr lang="cs-CZ" dirty="0"/>
              <a:t>sociální síť Messenger, Instagram, WhatsApp, Skype (lze využít i účet rodiče). </a:t>
            </a:r>
          </a:p>
          <a:p>
            <a:pPr lvl="1"/>
            <a:endParaRPr lang="cs-CZ" dirty="0"/>
          </a:p>
          <a:p>
            <a:pPr marL="0" lvl="1" indent="0">
              <a:buNone/>
            </a:pPr>
            <a:r>
              <a:rPr lang="cs-CZ" dirty="0"/>
              <a:t>V případě, že z objektivních důvodů nemůžete využít ani jednu z uvedených možností, odevzdáte vše neprodleně po nástupu do školy.</a:t>
            </a:r>
          </a:p>
          <a:p>
            <a:pPr marL="0" lvl="1" indent="0">
              <a:buNone/>
            </a:pPr>
            <a:endParaRPr lang="cs-CZ" dirty="0"/>
          </a:p>
          <a:p>
            <a:pPr marL="0" lvl="1" indent="0">
              <a:buNone/>
            </a:pPr>
            <a:r>
              <a:rPr lang="cs-CZ" dirty="0"/>
              <a:t>Pro toto období si povedu seznam odevzdaných/neodevzdaných úkolů a jak jste splnili/nesplnili. Vše bude součástí celkového hodnocení předmětu.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0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B5319-EFEC-4DB3-B92A-DFCFC95E3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Nejmenší společný násobek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B9D5B-661D-4FBB-8774-759E8D061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849"/>
            <a:ext cx="10515600" cy="50959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Nejmenší společný násobek dvou a více čísel je nejmenší číslo, </a:t>
            </a:r>
            <a:br>
              <a:rPr lang="cs-CZ" b="1" dirty="0">
                <a:solidFill>
                  <a:srgbClr val="92D050"/>
                </a:solidFill>
              </a:rPr>
            </a:br>
            <a:r>
              <a:rPr lang="cs-CZ" b="1" dirty="0">
                <a:solidFill>
                  <a:srgbClr val="92D050"/>
                </a:solidFill>
              </a:rPr>
              <a:t>které je těmito čísly dělitelné. </a:t>
            </a:r>
          </a:p>
          <a:p>
            <a:pPr marL="0" indent="0" algn="ctr">
              <a:buNone/>
            </a:pPr>
            <a:r>
              <a:rPr lang="cs-CZ" b="1" dirty="0"/>
              <a:t>Př. n (3, 6) = 6</a:t>
            </a:r>
          </a:p>
          <a:p>
            <a:pPr marL="0" indent="0">
              <a:buNone/>
            </a:pPr>
            <a:r>
              <a:rPr lang="cs-CZ" b="1" dirty="0"/>
              <a:t>Určujeme následujícími způsoby:</a:t>
            </a:r>
          </a:p>
          <a:p>
            <a:pPr marL="514350" indent="-514350">
              <a:buAutoNum type="arabicParenR"/>
            </a:pPr>
            <a:r>
              <a:rPr lang="cs-CZ" dirty="0"/>
              <a:t>Určíme si násobky čísel 3 a 6 a hledáme první společné číslo, kde se nám tato čísla potkají. Výhodné u malých čísel, lze určit i zpaměti.</a:t>
            </a:r>
          </a:p>
          <a:p>
            <a:pPr marL="0" indent="0" algn="ctr">
              <a:buNone/>
            </a:pPr>
            <a:r>
              <a:rPr lang="cs-CZ" dirty="0"/>
              <a:t>3, </a:t>
            </a:r>
            <a:r>
              <a:rPr lang="cs-CZ" b="1" dirty="0">
                <a:solidFill>
                  <a:srgbClr val="FF0000"/>
                </a:solidFill>
              </a:rPr>
              <a:t>6</a:t>
            </a:r>
            <a:r>
              <a:rPr lang="cs-CZ" dirty="0"/>
              <a:t>, 9, 12, 15, …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6</a:t>
            </a:r>
            <a:r>
              <a:rPr lang="cs-CZ" dirty="0"/>
              <a:t>, 12, 18, … </a:t>
            </a:r>
          </a:p>
          <a:p>
            <a:pPr marL="0" indent="0">
              <a:buNone/>
            </a:pPr>
            <a:r>
              <a:rPr lang="cs-CZ" dirty="0"/>
              <a:t>2) Určíme si násobky většího čísla a zkoumáme, zda je tím dělitelné i číslo menší. </a:t>
            </a:r>
          </a:p>
          <a:p>
            <a:pPr marL="0" indent="0" algn="ctr">
              <a:buNone/>
            </a:pPr>
            <a:r>
              <a:rPr lang="cs-CZ" dirty="0"/>
              <a:t>Násobky 6 ……. 6, 12, 18, …. 6 je dělitelná 3</a:t>
            </a:r>
          </a:p>
        </p:txBody>
      </p:sp>
      <p:pic>
        <p:nvPicPr>
          <p:cNvPr id="4" name="Picture 2" descr="Image result for připomenutí">
            <a:extLst>
              <a:ext uri="{FF2B5EF4-FFF2-40B4-BE49-F238E27FC236}">
                <a16:creationId xmlns:a16="http://schemas.microsoft.com/office/drawing/2014/main" id="{E0E13CFB-1536-45E5-8537-6FC4D15E1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07" y="578814"/>
            <a:ext cx="983477" cy="12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21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7E66E-DCAE-4B90-B9C2-6FFDB2C00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1110"/>
            <a:ext cx="10515600" cy="5385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3) Pomocí rozkladu na součin prvočísel</a:t>
            </a:r>
          </a:p>
          <a:p>
            <a:pPr marL="0" indent="0">
              <a:buNone/>
            </a:pPr>
            <a:r>
              <a:rPr lang="cs-CZ" dirty="0"/>
              <a:t>	3 = </a:t>
            </a:r>
            <a:r>
              <a:rPr lang="cs-CZ" u="sng" dirty="0"/>
              <a:t>3</a:t>
            </a:r>
            <a:r>
              <a:rPr lang="cs-CZ" dirty="0"/>
              <a:t> . 1</a:t>
            </a:r>
          </a:p>
          <a:p>
            <a:pPr marL="0" indent="0">
              <a:buNone/>
            </a:pPr>
            <a:r>
              <a:rPr lang="cs-CZ" dirty="0"/>
              <a:t>	6 = </a:t>
            </a:r>
            <a:r>
              <a:rPr lang="cs-CZ" u="sng" dirty="0"/>
              <a:t>2</a:t>
            </a:r>
            <a:r>
              <a:rPr lang="cs-CZ" dirty="0"/>
              <a:t> . </a:t>
            </a:r>
            <a:r>
              <a:rPr lang="cs-CZ" strike="sngStrike" dirty="0"/>
              <a:t>3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Podtrhneme všechna prvočísla u prvního čísla.</a:t>
            </a:r>
            <a:br>
              <a:rPr lang="cs-CZ" dirty="0"/>
            </a:br>
            <a:r>
              <a:rPr lang="cs-CZ" dirty="0"/>
              <a:t>	(</a:t>
            </a:r>
            <a:r>
              <a:rPr lang="cs-CZ" b="1" dirty="0"/>
              <a:t>POZOR číslo 1 není prvočíslo!)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Postupně vylučujeme všechna čísla, která jsou již obsažena. </a:t>
            </a:r>
          </a:p>
          <a:p>
            <a:pPr marL="0" indent="0">
              <a:buNone/>
            </a:pPr>
            <a:r>
              <a:rPr lang="cs-CZ" dirty="0"/>
              <a:t>	Všechna podtržená čísla opíšeme jako součin. </a:t>
            </a:r>
          </a:p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n (3, 6) = 3 . 2 = 6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/>
              <a:t>Řešené příklady máte již v sešitě.</a:t>
            </a:r>
          </a:p>
        </p:txBody>
      </p:sp>
      <p:pic>
        <p:nvPicPr>
          <p:cNvPr id="4" name="Picture 2" descr="Image result for připomenutí">
            <a:extLst>
              <a:ext uri="{FF2B5EF4-FFF2-40B4-BE49-F238E27FC236}">
                <a16:creationId xmlns:a16="http://schemas.microsoft.com/office/drawing/2014/main" id="{A0B30F34-729E-4BEB-BD1C-9FA5D3D13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817" y="400050"/>
            <a:ext cx="983477" cy="12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43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5E8F1-785C-4232-B22F-66DBB951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Největší společný dělitel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A4142F-D299-4DBD-B7E0-9E6FBAED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642" y="1825625"/>
            <a:ext cx="1095225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Největší společný dělitel dvou a více čísel je největší číslo, kterým jsou všechna tato čísla dělitelná. </a:t>
            </a:r>
          </a:p>
          <a:p>
            <a:pPr marL="0" indent="0" algn="ctr">
              <a:buNone/>
            </a:pPr>
            <a:r>
              <a:rPr lang="cs-CZ" b="1" dirty="0"/>
              <a:t>Př. D (6, 9) = 3</a:t>
            </a:r>
          </a:p>
          <a:p>
            <a:pPr marL="0" indent="0">
              <a:buNone/>
            </a:pPr>
            <a:r>
              <a:rPr lang="cs-CZ" b="1" dirty="0"/>
              <a:t>Určujeme následujícími způsoby:</a:t>
            </a:r>
          </a:p>
          <a:p>
            <a:pPr marL="514350" indent="-514350">
              <a:buAutoNum type="arabicParenR"/>
            </a:pPr>
            <a:r>
              <a:rPr lang="cs-CZ" dirty="0"/>
              <a:t>Vypíšeme všechny dělitele čísla 6 a dělitele čísla 9 </a:t>
            </a:r>
            <a:br>
              <a:rPr lang="cs-CZ" dirty="0"/>
            </a:br>
            <a:r>
              <a:rPr lang="cs-CZ" dirty="0"/>
              <a:t>(používali jsme na to zápis pomocí tabulky do T). </a:t>
            </a:r>
            <a:br>
              <a:rPr lang="cs-CZ" dirty="0"/>
            </a:br>
            <a:r>
              <a:rPr lang="cs-CZ" dirty="0"/>
              <a:t>Zakroužkujeme všechny společné dělitele a následně vybereme největšího z nich. </a:t>
            </a:r>
          </a:p>
          <a:p>
            <a:pPr marL="0" indent="0">
              <a:buNone/>
            </a:pPr>
            <a:r>
              <a:rPr lang="cs-CZ" dirty="0"/>
              <a:t>	6 je dělitelná …… 1, 2, </a:t>
            </a:r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dirty="0"/>
              <a:t>, 6</a:t>
            </a:r>
          </a:p>
          <a:p>
            <a:pPr marL="0" indent="0">
              <a:buNone/>
            </a:pPr>
            <a:r>
              <a:rPr lang="cs-CZ" dirty="0"/>
              <a:t>	9 je dělitelná …… 1, </a:t>
            </a:r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dirty="0"/>
              <a:t>, 9 </a:t>
            </a:r>
          </a:p>
        </p:txBody>
      </p:sp>
      <p:pic>
        <p:nvPicPr>
          <p:cNvPr id="4" name="Picture 2" descr="Image result for připomenutí">
            <a:extLst>
              <a:ext uri="{FF2B5EF4-FFF2-40B4-BE49-F238E27FC236}">
                <a16:creationId xmlns:a16="http://schemas.microsoft.com/office/drawing/2014/main" id="{A078E640-942B-445B-A0B9-984C8F073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933" y="400050"/>
            <a:ext cx="983477" cy="12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3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9A5020-7900-4857-AAD2-4FFF4FB3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934948"/>
            <a:ext cx="11342669" cy="524201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2) Pomocí rozkladu na součin prvočísel</a:t>
            </a:r>
          </a:p>
          <a:p>
            <a:pPr marL="0" indent="0">
              <a:buNone/>
            </a:pPr>
            <a:r>
              <a:rPr lang="cs-CZ" dirty="0"/>
              <a:t>	6 = 2 . </a:t>
            </a:r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9 = </a:t>
            </a:r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dirty="0"/>
              <a:t> . 3 </a:t>
            </a:r>
          </a:p>
          <a:p>
            <a:pPr marL="0" indent="0">
              <a:buNone/>
            </a:pPr>
            <a:r>
              <a:rPr lang="cs-CZ" dirty="0"/>
              <a:t>	U tohoto pravidla kroužkujeme všechna společná čísla </a:t>
            </a:r>
            <a:br>
              <a:rPr lang="cs-CZ" dirty="0"/>
            </a:br>
            <a:r>
              <a:rPr lang="cs-CZ" dirty="0"/>
              <a:t>	(budu je značit červeně). </a:t>
            </a:r>
          </a:p>
          <a:p>
            <a:pPr marL="0" indent="0">
              <a:buNone/>
            </a:pPr>
            <a:r>
              <a:rPr lang="cs-CZ" dirty="0"/>
              <a:t>	Zakroužkovaná čísla opíšeme z jednoho řádku do </a:t>
            </a:r>
            <a:br>
              <a:rPr lang="cs-CZ" dirty="0"/>
            </a:br>
            <a:r>
              <a:rPr lang="cs-CZ" dirty="0"/>
              <a:t>	výpočtu jako součin.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	D (6, 9) = </a:t>
            </a:r>
            <a:r>
              <a:rPr lang="cs-CZ" dirty="0">
                <a:solidFill>
                  <a:srgbClr val="FF0000"/>
                </a:solidFill>
              </a:rPr>
              <a:t>3 </a:t>
            </a:r>
            <a:endParaRPr lang="cs-CZ" dirty="0"/>
          </a:p>
        </p:txBody>
      </p:sp>
      <p:pic>
        <p:nvPicPr>
          <p:cNvPr id="4" name="Picture 2" descr="Image result for připomenutí">
            <a:extLst>
              <a:ext uri="{FF2B5EF4-FFF2-40B4-BE49-F238E27FC236}">
                <a16:creationId xmlns:a16="http://schemas.microsoft.com/office/drawing/2014/main" id="{798FDF22-EB6B-4B1B-801C-8EBA443CB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933" y="400050"/>
            <a:ext cx="983477" cy="12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36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E818D-EDC4-4521-B56B-2C00013F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Procvičení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A281A-A617-428D-B4B3-FB18C7289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946"/>
            <a:ext cx="10515600" cy="46050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https://www.onlinecviceni.cz/exc/pub_list_exc.php?action=show&amp;class=6&amp;subject=Matematika&amp;search1=04.+D%C4%9Blitelnost#selid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tomto odkazu sjedete až úplně dolů a vyberete si nejprve téma „Nejmenší společný násobek“ a poté „Největší společný dělitel“. Kliknete na procvičit. </a:t>
            </a:r>
          </a:p>
          <a:p>
            <a:r>
              <a:rPr lang="cs-CZ" dirty="0"/>
              <a:t>Dostanete se do sady 10 příkladů, kam budete zapisovat výsledky. </a:t>
            </a:r>
          </a:p>
          <a:p>
            <a:r>
              <a:rPr lang="cs-CZ" dirty="0"/>
              <a:t>Příklady si zapíšete do sešitu, do počítače dáte pak výsledky a na závěr kliknete na „</a:t>
            </a:r>
            <a:r>
              <a:rPr lang="cs-CZ" b="1" dirty="0"/>
              <a:t>zkontrolovat</a:t>
            </a:r>
            <a:r>
              <a:rPr lang="cs-CZ" dirty="0"/>
              <a:t>“. Chyby si v sešitě opravíte.</a:t>
            </a:r>
          </a:p>
          <a:p>
            <a:r>
              <a:rPr lang="cs-CZ" dirty="0"/>
              <a:t>Uděláte tímto způsobem 10 příkladů na násobek a 10 na dělitele, ať si připomenete. Využijte libovolný způsob hledání, zvládnete i zpaměti. </a:t>
            </a:r>
          </a:p>
        </p:txBody>
      </p:sp>
      <p:pic>
        <p:nvPicPr>
          <p:cNvPr id="1026" name="Picture 2" descr="Image result for online">
            <a:extLst>
              <a:ext uri="{FF2B5EF4-FFF2-40B4-BE49-F238E27FC236}">
                <a16:creationId xmlns:a16="http://schemas.microsoft.com/office/drawing/2014/main" id="{8E116F59-DB73-4626-AB00-1598E8A46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492" y="169402"/>
            <a:ext cx="2107647" cy="140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11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ADBF9-1CEB-456A-8165-1B0F3FC4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Násobek a dělitel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79A899-EAC3-4E89-A058-A2AFF4432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Před jarními prázdninami jsme se pustili do slovních úloh. Zbývají nám dokončit slovní úlohy na dělitele a následně se pustíme do souhrnného opakování.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 jednotlivým úlohám vám dám vždy návod. 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Vše si budete zapisovat do školního sešitu. Pište si tam datumy. Učivo bude vždy na každý den. V případě potřeby napište e-mail nebo využijte sociální sítě (někteří máte jistě Instagram – najdete mě pod jménem </a:t>
            </a:r>
            <a:r>
              <a:rPr lang="cs-CZ" b="1" dirty="0" err="1"/>
              <a:t>cejkovav</a:t>
            </a:r>
            <a:r>
              <a:rPr lang="cs-CZ" dirty="0"/>
              <a:t>).</a:t>
            </a:r>
          </a:p>
        </p:txBody>
      </p:sp>
      <p:pic>
        <p:nvPicPr>
          <p:cNvPr id="4" name="Picture 2" descr="Image result for připomenutí">
            <a:extLst>
              <a:ext uri="{FF2B5EF4-FFF2-40B4-BE49-F238E27FC236}">
                <a16:creationId xmlns:a16="http://schemas.microsoft.com/office/drawing/2014/main" id="{AEE106C3-0EDF-4877-9243-F3536BFA1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933" y="400050"/>
            <a:ext cx="983477" cy="12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247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1444</Words>
  <Application>Microsoft Office PowerPoint</Application>
  <PresentationFormat>Širokoúhlá obrazovka</PresentationFormat>
  <Paragraphs>143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Nejmenší společný násobek  a největší společný dělitel</vt:lpstr>
      <vt:lpstr>Prezentace aplikace PowerPoint</vt:lpstr>
      <vt:lpstr>Prezentace aplikace PowerPoint</vt:lpstr>
      <vt:lpstr>Nejmenší společný násobek</vt:lpstr>
      <vt:lpstr>Prezentace aplikace PowerPoint</vt:lpstr>
      <vt:lpstr>Největší společný dělitel</vt:lpstr>
      <vt:lpstr>Prezentace aplikace PowerPoint</vt:lpstr>
      <vt:lpstr>Procvičení online</vt:lpstr>
      <vt:lpstr>Násobek a dělitel</vt:lpstr>
      <vt:lpstr>Strana 152/cv. 11</vt:lpstr>
      <vt:lpstr>Strana 152/cv. 12</vt:lpstr>
      <vt:lpstr>Strana 152/cv. 13</vt:lpstr>
      <vt:lpstr>Prezentace aplikace PowerPoint</vt:lpstr>
      <vt:lpstr>Strana 152/cv. 13</vt:lpstr>
      <vt:lpstr>Opakování násobku a dělitele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Nejmenší společný násobek  a největší společný dělitel</dc:title>
  <dc:creator>Veronika Čejková</dc:creator>
  <cp:lastModifiedBy>Veronika Čejková</cp:lastModifiedBy>
  <cp:revision>14</cp:revision>
  <dcterms:created xsi:type="dcterms:W3CDTF">2020-03-16T14:27:42Z</dcterms:created>
  <dcterms:modified xsi:type="dcterms:W3CDTF">2020-03-17T11:48:08Z</dcterms:modified>
</cp:coreProperties>
</file>