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dstovikova@zssad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EF46-328F-4AD1-92FA-BE790395B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Deriváty uhlovodíků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6A4275-EC77-40A9-A2A6-2B8A4616F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9.ročník</a:t>
            </a:r>
          </a:p>
        </p:txBody>
      </p:sp>
    </p:spTree>
    <p:extLst>
      <p:ext uri="{BB962C8B-B14F-4D97-AF65-F5344CB8AC3E}">
        <p14:creationId xmlns:p14="http://schemas.microsoft.com/office/powerpoint/2010/main" val="12577335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57379-0750-4E57-8743-65EB68B7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ÚKOL – odeslat do 23.3.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3091B-99B2-489D-99DC-D4453C7AE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Zjistěte informace o freonech a zapište si </a:t>
            </a:r>
            <a:r>
              <a:rPr lang="cs-CZ" b="1" dirty="0"/>
              <a:t>do sešitu</a:t>
            </a:r>
          </a:p>
          <a:p>
            <a:pPr>
              <a:buFontTx/>
              <a:buChar char="-"/>
            </a:pPr>
            <a:r>
              <a:rPr lang="cs-CZ" dirty="0"/>
              <a:t>Pokuste se vytvořit vzorce 2 halogenderivátů</a:t>
            </a:r>
          </a:p>
          <a:p>
            <a:pPr>
              <a:buFontTx/>
              <a:buChar char="-"/>
            </a:pPr>
            <a:r>
              <a:rPr lang="cs-CZ" dirty="0"/>
              <a:t>Pokud někdo zvládne vytvořit vzorec 2-brom-3-chlor</a:t>
            </a:r>
            <a:r>
              <a:rPr lang="cs-CZ" b="1" dirty="0"/>
              <a:t>pentan </a:t>
            </a:r>
            <a:r>
              <a:rPr lang="cs-CZ" dirty="0"/>
              <a:t>(začněte od počtu uhlíků)</a:t>
            </a:r>
          </a:p>
          <a:p>
            <a:pPr>
              <a:buFontTx/>
              <a:buChar char="-"/>
            </a:pPr>
            <a:r>
              <a:rPr lang="cs-CZ" b="1" dirty="0"/>
              <a:t>Vyfotíte úkoly ze sešitu a pošlete na můj email, děkuji.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Grafický objekt 3" descr="E-mail">
            <a:extLst>
              <a:ext uri="{FF2B5EF4-FFF2-40B4-BE49-F238E27FC236}">
                <a16:creationId xmlns:a16="http://schemas.microsoft.com/office/drawing/2014/main" id="{9A1DBB28-FEE9-4EA5-B781-A0634E60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397" y="8238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84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9C89A-83F5-4C0C-9BEB-9636A8D1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HODNĚ ZDARU!</a:t>
            </a:r>
          </a:p>
        </p:txBody>
      </p:sp>
    </p:spTree>
    <p:extLst>
      <p:ext uri="{BB962C8B-B14F-4D97-AF65-F5344CB8AC3E}">
        <p14:creationId xmlns:p14="http://schemas.microsoft.com/office/powerpoint/2010/main" val="28466798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5887C-274E-455A-952F-693AB8C8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Zdravím všechny studenty chemie!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EFD67B9-0F7C-44B5-8AAD-88B4BD086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 </a:t>
            </a:r>
            <a:r>
              <a:rPr lang="cs-CZ" dirty="0"/>
              <a:t>Následující učivo není zrovna jednoduché, ale doufám, že to zvládneme</a:t>
            </a:r>
            <a:r>
              <a:rPr lang="cs-CZ" sz="2400" dirty="0"/>
              <a:t>. Pokud budete mít nějaký dotaz, ozvěte se (</a:t>
            </a:r>
            <a:r>
              <a:rPr lang="cs-CZ" sz="2400" dirty="0">
                <a:hlinkClick r:id="rId2"/>
              </a:rPr>
              <a:t>dstovikova@zssady.cz</a:t>
            </a:r>
            <a:r>
              <a:rPr lang="cs-CZ" dirty="0"/>
              <a:t>)</a:t>
            </a:r>
            <a:r>
              <a:rPr lang="cs-CZ" sz="2400" dirty="0"/>
              <a:t>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 V prezentaci bude vysvětlení, zápis do sešitu a úkol pro Vás.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 Pro zápis do sešitu budu uvádět symbol        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 Úkoly budete psát do sešitu, někdy na papír nebo pošlu pracovní list.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Řešení je třeba poslat do uvedeného termínu (stačí vyfotit a poslat obrázek) nebo dle instrukcí na stránkách školy. Pokud nemáte k dispozici tiskárnu na tisk pracovního listu, stačí napsat na papír, co se má doplnit.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Grafický objekt 4" descr="Tužka">
            <a:extLst>
              <a:ext uri="{FF2B5EF4-FFF2-40B4-BE49-F238E27FC236}">
                <a16:creationId xmlns:a16="http://schemas.microsoft.com/office/drawing/2014/main" id="{9825D2A5-6210-4C7A-A28E-6E14949D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4654" y="3449182"/>
            <a:ext cx="442405" cy="4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76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BFB8A-54F9-4782-947A-995AD636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60191"/>
            <a:ext cx="9601196" cy="820035"/>
          </a:xfrm>
        </p:spPr>
        <p:txBody>
          <a:bodyPr/>
          <a:lstStyle/>
          <a:p>
            <a:r>
              <a:rPr lang="cs-CZ" b="1" dirty="0"/>
              <a:t>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1B6B2-5044-490D-8744-E88510334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64311"/>
            <a:ext cx="9601196" cy="4011557"/>
          </a:xfrm>
        </p:spPr>
        <p:txBody>
          <a:bodyPr/>
          <a:lstStyle/>
          <a:p>
            <a:r>
              <a:rPr lang="cs-CZ" dirty="0"/>
              <a:t>Nejdříve je potřeba zopakovat názvy a některé vzorce uhlovodíků (alkanů).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					</a:t>
            </a:r>
          </a:p>
        </p:txBody>
      </p:sp>
      <p:pic>
        <p:nvPicPr>
          <p:cNvPr id="1026" name="Picture 2" descr="Image result for alkany vzorce">
            <a:extLst>
              <a:ext uri="{FF2B5EF4-FFF2-40B4-BE49-F238E27FC236}">
                <a16:creationId xmlns:a16="http://schemas.microsoft.com/office/drawing/2014/main" id="{89282128-3301-41FE-BAB4-580AB02AA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1" b="15340"/>
          <a:stretch/>
        </p:blipFill>
        <p:spPr bwMode="auto">
          <a:xfrm>
            <a:off x="1896866" y="2423605"/>
            <a:ext cx="8285826" cy="38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636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A0DC7-578B-4BB9-B45A-0217082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7625"/>
            <a:ext cx="9601196" cy="7490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DERIVÁTY UHLOVODÍKŮ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52099-90CD-402E-8326-ACE0A1E3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525315"/>
            <a:ext cx="9601196" cy="4519229"/>
          </a:xfrm>
        </p:spPr>
        <p:txBody>
          <a:bodyPr/>
          <a:lstStyle/>
          <a:p>
            <a:r>
              <a:rPr lang="cs-CZ" b="1" dirty="0"/>
              <a:t>Uhlovodíkové zbytky </a:t>
            </a:r>
            <a:r>
              <a:rPr lang="cs-CZ" dirty="0"/>
              <a:t>– vznikají z uhlovodíků odtržením atomu vodíku (nejjednodušší je odtrhnout ten vpravo)</a:t>
            </a:r>
          </a:p>
          <a:p>
            <a:r>
              <a:rPr lang="cs-CZ" b="1" dirty="0"/>
              <a:t>Název</a:t>
            </a:r>
            <a:r>
              <a:rPr lang="cs-CZ" dirty="0"/>
              <a:t>: koncovka –</a:t>
            </a:r>
            <a:r>
              <a:rPr lang="cs-CZ" dirty="0" err="1"/>
              <a:t>yl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2050" name="Picture 2" descr="Image result for uhlovodíkové zbytky">
            <a:extLst>
              <a:ext uri="{FF2B5EF4-FFF2-40B4-BE49-F238E27FC236}">
                <a16:creationId xmlns:a16="http://schemas.microsoft.com/office/drawing/2014/main" id="{C97FD49C-07D7-4DDC-AFCE-6B7D5BF60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29256" r="10162" b="37735"/>
          <a:stretch/>
        </p:blipFill>
        <p:spPr bwMode="auto">
          <a:xfrm>
            <a:off x="2121762" y="3329125"/>
            <a:ext cx="7776839" cy="22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 descr="Tužka">
            <a:extLst>
              <a:ext uri="{FF2B5EF4-FFF2-40B4-BE49-F238E27FC236}">
                <a16:creationId xmlns:a16="http://schemas.microsoft.com/office/drawing/2014/main" id="{B5BAF3EC-C8E2-4CCF-A52E-73115FA3C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685" y="699899"/>
            <a:ext cx="741078" cy="7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187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F00E6-CB95-4340-8818-89FA06C8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107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Zkuste doplnit sami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734EC-C24A-4F6E-9652-A38DA5AA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Butyl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Pentyl</a:t>
            </a:r>
          </a:p>
          <a:p>
            <a:endParaRPr lang="cs-CZ" dirty="0"/>
          </a:p>
          <a:p>
            <a:pPr marL="0" indent="0" algn="r">
              <a:buNone/>
            </a:pPr>
            <a:r>
              <a:rPr lang="cs-CZ" dirty="0"/>
              <a:t>(kontrola na dalším snímku)</a:t>
            </a:r>
          </a:p>
          <a:p>
            <a:endParaRPr lang="cs-CZ" dirty="0"/>
          </a:p>
        </p:txBody>
      </p:sp>
      <p:pic>
        <p:nvPicPr>
          <p:cNvPr id="4" name="Grafický objekt 3" descr="Tužka">
            <a:extLst>
              <a:ext uri="{FF2B5EF4-FFF2-40B4-BE49-F238E27FC236}">
                <a16:creationId xmlns:a16="http://schemas.microsoft.com/office/drawing/2014/main" id="{63DAD73A-B334-490C-AE35-73FADCCC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685" y="699899"/>
            <a:ext cx="741078" cy="7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493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93F77-9716-4E7D-AED6-474B26C5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Kontrola</a:t>
            </a:r>
          </a:p>
        </p:txBody>
      </p:sp>
      <p:pic>
        <p:nvPicPr>
          <p:cNvPr id="3074" name="Picture 2" descr="Image result for uhlovodíkové zbytky">
            <a:extLst>
              <a:ext uri="{FF2B5EF4-FFF2-40B4-BE49-F238E27FC236}">
                <a16:creationId xmlns:a16="http://schemas.microsoft.com/office/drawing/2014/main" id="{22322DB7-1047-46DB-964A-A191C7E1A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64464" r="10600" b="13328"/>
          <a:stretch/>
        </p:blipFill>
        <p:spPr bwMode="auto">
          <a:xfrm>
            <a:off x="1979962" y="3275860"/>
            <a:ext cx="8232075" cy="16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216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5DDD1-D1F2-4267-AC33-4B537428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820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/>
              <a:t>Deriváty uhlovodíků </a:t>
            </a:r>
            <a:r>
              <a:rPr lang="cs-CZ" sz="2800" dirty="0"/>
              <a:t>– vznikají z uhlovodíků nahrazením atomu nebo atomů vodíku jiným atomem nebo skupinou atomů (= cha- </a:t>
            </a:r>
            <a:r>
              <a:rPr lang="cs-CZ" sz="2800" dirty="0" err="1"/>
              <a:t>rakteristická</a:t>
            </a:r>
            <a:r>
              <a:rPr lang="cs-CZ" sz="2800" dirty="0"/>
              <a:t> skupina)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B95E8-ED44-41B0-867E-4B9CED82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42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1) HALOGENDERIVÁTY</a:t>
            </a:r>
          </a:p>
          <a:p>
            <a:pPr>
              <a:buFontTx/>
              <a:buChar char="-"/>
            </a:pPr>
            <a:r>
              <a:rPr lang="cs-CZ" dirty="0"/>
              <a:t>atom nebo atomy vodíku jsou nahrazeny atomem nebo atomy halogenů (F, Cl, Br, I)</a:t>
            </a:r>
          </a:p>
          <a:p>
            <a:pPr marL="0" indent="0">
              <a:buNone/>
            </a:pPr>
            <a:r>
              <a:rPr lang="cs-CZ" dirty="0"/>
              <a:t>Př.: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</a:t>
            </a:r>
            <a:r>
              <a:rPr lang="cs-CZ" dirty="0" err="1"/>
              <a:t>chlor</a:t>
            </a:r>
            <a:r>
              <a:rPr lang="cs-CZ" b="1" dirty="0" err="1"/>
              <a:t>ethan</a:t>
            </a:r>
            <a:r>
              <a:rPr lang="cs-CZ" dirty="0"/>
              <a:t> (podle počtu uhlíků)                                                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</p:txBody>
      </p:sp>
      <p:pic>
        <p:nvPicPr>
          <p:cNvPr id="4" name="Grafický objekt 3" descr="Tužka">
            <a:extLst>
              <a:ext uri="{FF2B5EF4-FFF2-40B4-BE49-F238E27FC236}">
                <a16:creationId xmlns:a16="http://schemas.microsoft.com/office/drawing/2014/main" id="{83C221FC-020B-4775-93AA-1CAADD29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685" y="699899"/>
            <a:ext cx="741078" cy="741078"/>
          </a:xfrm>
          <a:prstGeom prst="rect">
            <a:avLst/>
          </a:prstGeom>
        </p:spPr>
      </p:pic>
      <p:pic>
        <p:nvPicPr>
          <p:cNvPr id="5122" name="Picture 2" descr="Image result for chlormethan">
            <a:extLst>
              <a:ext uri="{FF2B5EF4-FFF2-40B4-BE49-F238E27FC236}">
                <a16:creationId xmlns:a16="http://schemas.microsoft.com/office/drawing/2014/main" id="{414C53AB-DC10-4A9B-9265-DE36AE2F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81" y="4028018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244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6B430-6D6F-4C34-B6B9-0CE7ADB6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59227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dirty="0"/>
              <a:t>Když je více atomů halogenů – v názvu se uvádí na kolikátý uhlík je halogen navázán</a:t>
            </a:r>
            <a:br>
              <a:rPr lang="cs-CZ" sz="2400" dirty="0"/>
            </a:br>
            <a:r>
              <a:rPr lang="cs-CZ" sz="2400" dirty="0"/>
              <a:t>Když je více stejných halogenů – v názvu se uvádí, na které uhlíky jsou navázány a předponou, kolik jich 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11E6E-01DB-4F2D-9EA3-E788C48CD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    di-</a:t>
            </a:r>
          </a:p>
          <a:p>
            <a:pPr marL="0" indent="0">
              <a:buNone/>
            </a:pPr>
            <a:r>
              <a:rPr lang="cs-CZ" dirty="0"/>
              <a:t>3    </a:t>
            </a:r>
            <a:r>
              <a:rPr lang="cs-CZ" dirty="0" err="1"/>
              <a:t>tri</a:t>
            </a:r>
            <a:r>
              <a:rPr lang="cs-CZ" dirty="0"/>
              <a:t>-</a:t>
            </a:r>
          </a:p>
          <a:p>
            <a:pPr marL="0" indent="0">
              <a:buNone/>
            </a:pPr>
            <a:r>
              <a:rPr lang="cs-CZ" dirty="0"/>
              <a:t>4    tetra-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</a:p>
        </p:txBody>
      </p:sp>
      <p:pic>
        <p:nvPicPr>
          <p:cNvPr id="6146" name="Picture 2" descr="Image result for deriváty uhlovodíků vzorce">
            <a:extLst>
              <a:ext uri="{FF2B5EF4-FFF2-40B4-BE49-F238E27FC236}">
                <a16:creationId xmlns:a16="http://schemas.microsoft.com/office/drawing/2014/main" id="{13413638-EAF8-462B-BCBC-DEE79B7A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64207" r="30647"/>
          <a:stretch/>
        </p:blipFill>
        <p:spPr bwMode="auto">
          <a:xfrm>
            <a:off x="5490096" y="2621131"/>
            <a:ext cx="5406501" cy="24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144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D7894-4025-4DDF-BACD-1E18A859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Významné halogenderiváty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5CD80-95C2-43BC-AFF9-6B3C7230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05873" cy="3737336"/>
          </a:xfrm>
        </p:spPr>
        <p:txBody>
          <a:bodyPr>
            <a:normAutofit/>
          </a:bodyPr>
          <a:lstStyle/>
          <a:p>
            <a:r>
              <a:rPr lang="cs-CZ" dirty="0"/>
              <a:t>Chloroform – těkavá kapalina, dříve k narkózám, rozpouštědlo tuků, olejů, pryskyřic</a:t>
            </a:r>
          </a:p>
          <a:p>
            <a:r>
              <a:rPr lang="cs-CZ" dirty="0" err="1"/>
              <a:t>Tetrachlormethan</a:t>
            </a:r>
            <a:r>
              <a:rPr lang="cs-CZ" dirty="0"/>
              <a:t> – těkavá nehořlavá kapalina, podezřelý z karcinogenity, dříve k hašení; rozpouštědlo</a:t>
            </a:r>
          </a:p>
          <a:p>
            <a:r>
              <a:rPr lang="cs-CZ" dirty="0"/>
              <a:t>Vinylchlorid – karcinogenní plyn, výroba polyvinylchloridu (PVC)</a:t>
            </a:r>
          </a:p>
          <a:p>
            <a:r>
              <a:rPr lang="cs-CZ" dirty="0" err="1"/>
              <a:t>Tetrafluorethen</a:t>
            </a:r>
            <a:r>
              <a:rPr lang="cs-CZ" dirty="0"/>
              <a:t> – polymerací se z něj vyrábí TEFLON (odolný vůči kyselinám, zásadám, zvýšeným teplotám)</a:t>
            </a:r>
          </a:p>
          <a:p>
            <a:r>
              <a:rPr lang="cs-CZ" dirty="0"/>
              <a:t>Freony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Grafický objekt 3" descr="Tužka">
            <a:extLst>
              <a:ext uri="{FF2B5EF4-FFF2-40B4-BE49-F238E27FC236}">
                <a16:creationId xmlns:a16="http://schemas.microsoft.com/office/drawing/2014/main" id="{D73C246E-66EB-4B8F-A711-D56EAA6E2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685" y="699899"/>
            <a:ext cx="741078" cy="7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261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388</Words>
  <Application>Microsoft Office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Organika</vt:lpstr>
      <vt:lpstr>Deriváty uhlovodíků</vt:lpstr>
      <vt:lpstr>Zdravím všechny studenty chemie!</vt:lpstr>
      <vt:lpstr>Opakování</vt:lpstr>
      <vt:lpstr>DERIVÁTY UHLOVODÍKŮ</vt:lpstr>
      <vt:lpstr>Zkuste doplnit sami</vt:lpstr>
      <vt:lpstr>Kontrola</vt:lpstr>
      <vt:lpstr>Deriváty uhlovodíků – vznikají z uhlovodíků nahrazením atomu nebo atomů vodíku jiným atomem nebo skupinou atomů (= cha- rakteristická skupina)</vt:lpstr>
      <vt:lpstr>Když je více atomů halogenů – v názvu se uvádí na kolikátý uhlík je halogen navázán Když je více stejných halogenů – v názvu se uvádí, na které uhlíky jsou navázány a předponou, kolik jich je</vt:lpstr>
      <vt:lpstr>Významné halogenderiváty</vt:lpstr>
      <vt:lpstr>ÚKOL – odeslat do 23.3.</vt:lpstr>
      <vt:lpstr>HODNĚ ZDARU!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uhlovodíků</dc:title>
  <dc:creator>D S</dc:creator>
  <cp:lastModifiedBy>D S</cp:lastModifiedBy>
  <cp:revision>10</cp:revision>
  <dcterms:created xsi:type="dcterms:W3CDTF">2020-03-17T17:31:02Z</dcterms:created>
  <dcterms:modified xsi:type="dcterms:W3CDTF">2020-03-17T19:15:38Z</dcterms:modified>
</cp:coreProperties>
</file>