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714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126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1330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76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174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9275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782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29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7934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993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4844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64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r>
              <a:rPr lang="cs-CZ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25. 9. 2019</a:t>
            </a:r>
            <a:endParaRPr lang="cs-CZ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5D8FD74A-51C7-4B07-B05F-09437CC3B5D7}" type="slidenum">
              <a:rPr lang="cs-CZ" sz="1200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/>
              <a:t>‹#›</a:t>
            </a:fld>
            <a:endParaRPr lang="cs-CZ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  <p:extLst>
      <p:ext uri="{BB962C8B-B14F-4D97-AF65-F5344CB8AC3E}">
        <p14:creationId xmlns:p14="http://schemas.microsoft.com/office/powerpoint/2010/main" val="98921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vlibansky@zssady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ČESKÝ JAZYK </a:t>
            </a:r>
            <a:r>
              <a:rPr lang="cs-CZ" b="1" dirty="0">
                <a:solidFill>
                  <a:srgbClr val="C00000"/>
                </a:solidFill>
              </a:rPr>
              <a:t>- </a:t>
            </a:r>
            <a:r>
              <a:rPr lang="cs-CZ" b="1" dirty="0" smtClean="0">
                <a:solidFill>
                  <a:srgbClr val="C00000"/>
                </a:solidFill>
              </a:rPr>
              <a:t>6. </a:t>
            </a:r>
            <a:r>
              <a:rPr lang="cs-CZ" b="1" dirty="0">
                <a:solidFill>
                  <a:srgbClr val="C00000"/>
                </a:solidFill>
              </a:rPr>
              <a:t>C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12. týden (16. – 20. 3. 2020</a:t>
            </a:r>
            <a:r>
              <a:rPr lang="cs-CZ" b="1" dirty="0" smtClean="0">
                <a:solidFill>
                  <a:srgbClr val="C00000"/>
                </a:solidFill>
              </a:rPr>
              <a:t>)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1. část - MLUVNICE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2888" cy="2664296"/>
          </a:xfrm>
          <a:gradFill>
            <a:gsLst>
              <a:gs pos="0">
                <a:schemeClr val="bg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Milí žáci 6. C, tento týden začneme v mluvnici probírat PŘÍDAVNÁ JMÉNA.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Opište si, prosím, následující stránky prezentace do sešitů mluvnice. Na závěrečné stránce máte rovněž domácí úkol - ten vypracujte v programu WORD a zašlete mi ho ve čtvrtek 19. 3. 2020 na mailovou adresu</a:t>
            </a:r>
          </a:p>
          <a:p>
            <a:r>
              <a:rPr lang="cs-CZ" dirty="0" smtClean="0">
                <a:solidFill>
                  <a:srgbClr val="0067B4"/>
                </a:solidFill>
              </a:rPr>
              <a:t>vlibansky@zssady.cz</a:t>
            </a:r>
            <a:endParaRPr lang="cs-CZ" dirty="0">
              <a:solidFill>
                <a:srgbClr val="0067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4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48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Závěr (neopisujte do sešitů)</a:t>
            </a:r>
            <a:endParaRPr lang="cs-CZ" sz="4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412776"/>
            <a:ext cx="8424720" cy="525658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Kdo určil správně u všech přídavných jmen ROD, ČÍSLO, PÁD, VZOR A DRUH, probírané látce porozuměl.</a:t>
            </a: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V opačném případě si znovu pročtěte předchozí stránky, abyste zjistili, proč jste udělali chybu.</a:t>
            </a: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Nyní bude následovat domácí úkol !!!</a:t>
            </a: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4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48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DOMÁCÍ ÚKOL</a:t>
            </a:r>
            <a:endParaRPr lang="cs-CZ" sz="4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412776"/>
            <a:ext cx="8424720" cy="525658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Z</a:t>
            </a:r>
            <a:r>
              <a:rPr lang="cs-CZ" sz="3200" b="1" dirty="0" smtClean="0">
                <a:solidFill>
                  <a:srgbClr val="002060"/>
                </a:solidFill>
              </a:rPr>
              <a:t> </a:t>
            </a:r>
            <a:r>
              <a:rPr lang="cs-CZ" sz="3200" b="1" dirty="0">
                <a:solidFill>
                  <a:srgbClr val="002060"/>
                </a:solidFill>
              </a:rPr>
              <a:t>následujících vět vyber všechna přídavná jména a urči u nich ROD, ČÍSLO, PÁD, VZOR A </a:t>
            </a:r>
            <a:r>
              <a:rPr lang="cs-CZ" sz="3200" b="1" dirty="0" smtClean="0">
                <a:solidFill>
                  <a:srgbClr val="002060"/>
                </a:solidFill>
              </a:rPr>
              <a:t>DRUH</a:t>
            </a: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Matyášovy knihy ležely na stole.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Lucka ochotně pomáhala nové spolužačce.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Ve třídě máme chytré žáky.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Žanetě hovězí polévka nechutnala.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Terezčini kamarádi šli na procházku.</a:t>
            </a:r>
          </a:p>
          <a:p>
            <a:pPr algn="ctr"/>
            <a:endParaRPr lang="cs-CZ" sz="2800" b="1" dirty="0" smtClean="0">
              <a:solidFill>
                <a:srgbClr val="C00000"/>
              </a:solidFill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</a:endParaRPr>
          </a:p>
          <a:p>
            <a:pPr algn="ctr"/>
            <a:endParaRPr lang="cs-CZ" sz="2800" b="1" dirty="0" smtClean="0">
              <a:solidFill>
                <a:srgbClr val="C00000"/>
              </a:solidFill>
            </a:endParaRPr>
          </a:p>
          <a:p>
            <a:pPr algn="ctr"/>
            <a:endParaRPr lang="cs-CZ" sz="3200" b="1" dirty="0" smtClean="0">
              <a:solidFill>
                <a:srgbClr val="002060"/>
              </a:solidFill>
            </a:endParaRP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4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48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DOMÁCÍ ÚKOL</a:t>
            </a:r>
            <a:endParaRPr lang="cs-CZ" sz="4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412776"/>
            <a:ext cx="8424720" cy="525658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Domácí úkol vypracujte v programu WORD a zašlete mi ho mailem na adresu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  <a:hlinkClick r:id="rId4"/>
              </a:rPr>
              <a:t>vlibansky@zssady.cz</a:t>
            </a:r>
            <a:endParaRPr lang="cs-CZ" sz="3200" b="1" dirty="0" smtClean="0">
              <a:solidFill>
                <a:srgbClr val="00206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(nejpozději ve čtvrtek 19. 3. 2020)</a:t>
            </a:r>
          </a:p>
          <a:p>
            <a:pPr algn="ctr"/>
            <a:endParaRPr lang="cs-CZ" sz="3200" b="1" dirty="0" smtClean="0">
              <a:solidFill>
                <a:srgbClr val="002060"/>
              </a:solidFill>
            </a:endParaRP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36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6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Přídavná jména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268640"/>
            <a:ext cx="8424720" cy="525636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Základní informace</a:t>
            </a:r>
          </a:p>
          <a:p>
            <a:pPr marL="457200" indent="-457200" algn="ctr">
              <a:buFontTx/>
              <a:buChar char="-"/>
            </a:pPr>
            <a:r>
              <a:rPr lang="cs-CZ" sz="3200" b="1" i="1" spc="-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vyjadřují vlastnosti podstatných jmen</a:t>
            </a:r>
          </a:p>
          <a:p>
            <a:pPr marL="457200" indent="-457200" algn="ctr">
              <a:buFontTx/>
              <a:buChar char="-"/>
            </a:pPr>
            <a:r>
              <a:rPr lang="cs-CZ" sz="3200" b="1" i="1" spc="-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slova ohebná, skloňují se</a:t>
            </a:r>
          </a:p>
          <a:p>
            <a:pPr marL="457200" indent="-457200" algn="ctr">
              <a:buFontTx/>
              <a:buChar char="-"/>
            </a:pPr>
            <a:r>
              <a:rPr lang="cs-CZ" sz="3200" b="1" i="1" spc="-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označují se číslem 2</a:t>
            </a:r>
          </a:p>
          <a:p>
            <a:pPr marL="457200" indent="-457200" algn="ctr">
              <a:buFontTx/>
              <a:buChar char="-"/>
            </a:pPr>
            <a:r>
              <a:rPr lang="cs-CZ" sz="3200" b="1" i="1" spc="-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s podstatnými jmény, na kterých závisí, se shodují v rodě, čísle a pádě</a:t>
            </a:r>
          </a:p>
          <a:p>
            <a:pPr algn="ctr"/>
            <a:endParaRPr lang="cs-CZ" sz="32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cs-CZ" sz="32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U přídavných jmen určujeme:</a:t>
            </a:r>
          </a:p>
          <a:p>
            <a:pPr algn="ctr"/>
            <a:r>
              <a:rPr lang="cs-CZ" sz="3200" b="1" i="1" spc="-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ROD, ČÍSLO, PÁD, VZOR, DRUH</a:t>
            </a: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8896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36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48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Určování mluvnických kategorií</a:t>
            </a:r>
            <a:endParaRPr lang="cs-CZ" sz="4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268640"/>
            <a:ext cx="8424720" cy="525636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6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ROD, ČÍSLO a PÁD - určujeme podle podstatného jména, na kterém přídavné jméno závisí</a:t>
            </a: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cs-CZ" sz="36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Příklad:</a:t>
            </a:r>
          </a:p>
          <a:p>
            <a:pPr algn="ctr"/>
            <a:r>
              <a:rPr lang="cs-CZ" sz="36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Chytrý Matěj se pilně hlásil.</a:t>
            </a: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692522"/>
              </p:ext>
            </p:extLst>
          </p:nvPr>
        </p:nvGraphicFramePr>
        <p:xfrm>
          <a:off x="539552" y="4797151"/>
          <a:ext cx="8136904" cy="158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528058">
                <a:tc>
                  <a:txBody>
                    <a:bodyPr/>
                    <a:lstStyle/>
                    <a:p>
                      <a:r>
                        <a:rPr lang="cs-CZ" dirty="0" smtClean="0"/>
                        <a:t>SLOVO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PÁD</a:t>
                      </a:r>
                      <a:endParaRPr lang="cs-CZ" dirty="0"/>
                    </a:p>
                  </a:txBody>
                  <a:tcPr/>
                </a:tc>
              </a:tr>
              <a:tr h="528058">
                <a:tc>
                  <a:txBody>
                    <a:bodyPr/>
                    <a:lstStyle/>
                    <a:p>
                      <a:r>
                        <a:rPr lang="cs-CZ" dirty="0" smtClean="0"/>
                        <a:t>MATĚJ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mužský</a:t>
                      </a:r>
                      <a:r>
                        <a:rPr lang="cs-CZ" baseline="0" dirty="0" smtClean="0"/>
                        <a:t> životný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jednotné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</a:tr>
              <a:tr h="528058">
                <a:tc>
                  <a:txBody>
                    <a:bodyPr/>
                    <a:lstStyle/>
                    <a:p>
                      <a:r>
                        <a:rPr lang="cs-CZ" dirty="0" smtClean="0"/>
                        <a:t>CHYTRÝ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mužský</a:t>
                      </a:r>
                      <a:r>
                        <a:rPr lang="cs-CZ" baseline="0" dirty="0" smtClean="0"/>
                        <a:t> životný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jednotné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36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6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Vzory přídavných jmen</a:t>
            </a:r>
            <a:endParaRPr lang="cs-CZ" sz="6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268640"/>
            <a:ext cx="8424720" cy="540072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VZOR - přídavná jména mají své vlastní vzory, ty nám slouží jako pomůcka při skloňování</a:t>
            </a:r>
          </a:p>
          <a:p>
            <a:pPr algn="ctr"/>
            <a:r>
              <a:rPr lang="cs-CZ" sz="3200" b="1" u="sng" dirty="0">
                <a:solidFill>
                  <a:srgbClr val="002060"/>
                </a:solidFill>
              </a:rPr>
              <a:t>K určení správného vzoru si řekněte přídavné jméno v prvním pádě jednotného </a:t>
            </a:r>
            <a:r>
              <a:rPr lang="cs-CZ" sz="3200" b="1" u="sng" dirty="0" smtClean="0">
                <a:solidFill>
                  <a:srgbClr val="002060"/>
                </a:solidFill>
              </a:rPr>
              <a:t>čísla, a to ve </a:t>
            </a:r>
            <a:r>
              <a:rPr lang="cs-CZ" sz="3200" b="1" u="sng" dirty="0">
                <a:solidFill>
                  <a:srgbClr val="002060"/>
                </a:solidFill>
              </a:rPr>
              <a:t>všech rodech.</a:t>
            </a:r>
            <a:endParaRPr lang="cs-CZ" sz="3200" b="1" i="1" u="sng" spc="-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z="3600" b="1" i="1" u="sng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47408"/>
              </p:ext>
            </p:extLst>
          </p:nvPr>
        </p:nvGraphicFramePr>
        <p:xfrm>
          <a:off x="539552" y="4293095"/>
          <a:ext cx="8136905" cy="223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3897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VZORY PŘÍDAVNÝCH JMEN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7313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ROD</a:t>
                      </a:r>
                      <a:r>
                        <a:rPr lang="cs-CZ" baseline="0" dirty="0" smtClean="0"/>
                        <a:t> 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MLADÝ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JARNÍ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OTCŮV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MATČIN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9779">
                <a:tc>
                  <a:txBody>
                    <a:bodyPr/>
                    <a:lstStyle/>
                    <a:p>
                      <a:r>
                        <a:rPr lang="cs-CZ" dirty="0" smtClean="0"/>
                        <a:t>mužský</a:t>
                      </a:r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MLAD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JARN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OTC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ŮV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MATČ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r>
                        <a:rPr lang="cs-CZ" dirty="0" smtClean="0"/>
                        <a:t>ženský</a:t>
                      </a:r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MLAD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Á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JARN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OTC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OVA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MATČ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INA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MLAD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JARN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OTC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OVO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MATČ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INO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36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4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Přídavná jména podle vzorů - příklady</a:t>
            </a:r>
            <a:endParaRPr lang="cs-CZ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268640"/>
            <a:ext cx="8424720" cy="540072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2800" b="1" i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MLADÝ</a:t>
            </a:r>
            <a:r>
              <a:rPr lang="cs-CZ" sz="28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 - malý, dlouhý, vysoký, horský, černý, zelený, jasný, šedivý, obrovský, šípkový, jabloňový, křehký, pilný, škodlivý, nemocný, rychlý…</a:t>
            </a:r>
          </a:p>
          <a:p>
            <a:pPr algn="ctr"/>
            <a:r>
              <a:rPr lang="cs-CZ" sz="2800" b="1" i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JARNÍ</a:t>
            </a:r>
            <a:r>
              <a:rPr lang="cs-CZ" sz="28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 -  psí, kočičí, podzimní, letní, zimní, rybí, drůbeží, hovězí, lví, včelí, cizí, vosí, čapí, srnčí, kozí…</a:t>
            </a:r>
          </a:p>
          <a:p>
            <a:pPr algn="ctr"/>
            <a:r>
              <a:rPr lang="cs-CZ" sz="2800" b="1" i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OTCŮV</a:t>
            </a:r>
            <a:r>
              <a:rPr lang="cs-CZ" sz="28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 - dědečkův, tatínkův, bratrův, sousedův, Honzův, Oliverův, Matějův, Matyášův, Patrikův, Jáchymův, Lubošův, Dominikův…</a:t>
            </a:r>
          </a:p>
          <a:p>
            <a:pPr algn="ctr"/>
            <a:r>
              <a:rPr lang="cs-CZ" sz="2800" b="1" i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MATČIN</a:t>
            </a:r>
            <a:r>
              <a:rPr lang="cs-CZ" sz="28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 - maminčin, sestřin, babiččin, sousedčin, Terezčin, Katčin, Aniččin…</a:t>
            </a:r>
          </a:p>
          <a:p>
            <a:pPr algn="ctr"/>
            <a:endParaRPr lang="cs-CZ" sz="2800" b="1" i="1" spc="-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cs-CZ" sz="28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 </a:t>
            </a:r>
            <a:endParaRPr lang="cs-CZ" sz="28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9383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36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6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Druhy přídavných jmen</a:t>
            </a:r>
            <a:endParaRPr lang="cs-CZ" sz="6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268640"/>
            <a:ext cx="8424720" cy="5400720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DRUH - podle vzoru přídavného jména doplníme snadno i druh přídavného jména</a:t>
            </a:r>
            <a:endParaRPr lang="cs-CZ" sz="3200" b="1" dirty="0">
              <a:solidFill>
                <a:srgbClr val="002060"/>
              </a:solidFill>
            </a:endParaRP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z="36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44873"/>
              </p:ext>
            </p:extLst>
          </p:nvPr>
        </p:nvGraphicFramePr>
        <p:xfrm>
          <a:off x="539552" y="2852936"/>
          <a:ext cx="8136905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64669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DRUHY</a:t>
                      </a:r>
                      <a:r>
                        <a:rPr lang="cs-CZ" baseline="0" dirty="0" smtClean="0"/>
                        <a:t> A VZORY</a:t>
                      </a:r>
                      <a:r>
                        <a:rPr lang="cs-CZ" dirty="0" smtClean="0"/>
                        <a:t> PŘÍDAVNÝCH JMEN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11681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DRUH</a:t>
                      </a:r>
                      <a:endParaRPr lang="cs-CZ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TVRDÝ</a:t>
                      </a:r>
                      <a:endParaRPr lang="cs-CZ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MĚKKÝ</a:t>
                      </a:r>
                      <a:endParaRPr lang="cs-CZ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PŘIVLASTŇOVACÍ</a:t>
                      </a:r>
                      <a:endParaRPr lang="cs-CZ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1681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VZOR</a:t>
                      </a:r>
                    </a:p>
                    <a:p>
                      <a:pPr algn="ctr"/>
                      <a:endParaRPr lang="cs-CZ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MLADÝ</a:t>
                      </a:r>
                    </a:p>
                    <a:p>
                      <a:pPr algn="ctr"/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JARNÍ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OTCŮV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MATČIN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5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4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66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Shrnutí</a:t>
            </a:r>
            <a:endParaRPr lang="cs-CZ" sz="6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412776"/>
            <a:ext cx="8424720" cy="525658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endParaRPr lang="cs-CZ" sz="3200" b="1" dirty="0">
              <a:solidFill>
                <a:srgbClr val="002060"/>
              </a:solidFill>
            </a:endParaRPr>
          </a:p>
          <a:p>
            <a:pPr algn="ctr"/>
            <a:r>
              <a:rPr lang="cs-CZ" sz="4000" b="1" i="1" spc="-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U přídavných jmen nyní umíme snadno určit </a:t>
            </a:r>
          </a:p>
          <a:p>
            <a:pPr algn="ctr"/>
            <a:r>
              <a:rPr lang="cs-CZ" sz="4000" b="1" i="1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ROD, ČÍSLO, PÁD, VZOR A DRUH</a:t>
            </a:r>
          </a:p>
          <a:p>
            <a:pPr algn="ctr"/>
            <a:endParaRPr lang="cs-CZ" sz="4000" b="1" i="1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  <a:p>
            <a:pPr algn="ctr"/>
            <a:r>
              <a:rPr lang="cs-CZ" sz="4000" b="1" i="1" spc="-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Vyzkoušíme si to v praxi</a:t>
            </a:r>
            <a:endParaRPr lang="cs-CZ" sz="4000" b="1" i="1" spc="-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5961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4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66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Cvičení</a:t>
            </a:r>
            <a:endParaRPr lang="cs-CZ" sz="6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412776"/>
            <a:ext cx="8424720" cy="525658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Úkol: z následujících vět vyber všechna přídavná jména a urči u nich ROD, ČÍSLO, PÁD, VZOR A DRUH (potom si vše zkontroluj na další stránce prezentace)</a:t>
            </a:r>
          </a:p>
          <a:p>
            <a:pPr algn="ctr"/>
            <a:endParaRPr lang="cs-CZ" sz="3200" b="1" dirty="0">
              <a:solidFill>
                <a:srgbClr val="00206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Aneta psala toto domácí cvičení.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Oliverova tužka ležela na stole.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S malými problémy ten úkol všichni zvládli.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Anežčiny spolužačky na úkol zapomněly.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7504" y="260640"/>
            <a:ext cx="8856984" cy="8641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anchor="ctr"/>
          <a:lstStyle/>
          <a:p>
            <a:pPr algn="ctr"/>
            <a:r>
              <a:rPr lang="cs-CZ" sz="66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Cvičení - řešení</a:t>
            </a:r>
            <a:endParaRPr lang="cs-CZ" sz="6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395640" y="1412776"/>
            <a:ext cx="8424720" cy="5256584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/>
          </a:gradFill>
          <a:ln>
            <a:noFill/>
          </a:ln>
        </p:spPr>
        <p:txBody>
          <a:bodyPr/>
          <a:lstStyle/>
          <a:p>
            <a:pPr algn="ctr"/>
            <a:r>
              <a:rPr lang="cs-CZ" sz="2800" b="1" dirty="0">
                <a:solidFill>
                  <a:srgbClr val="C00000"/>
                </a:solidFill>
              </a:rPr>
              <a:t>Aneta psala toto </a:t>
            </a:r>
            <a:r>
              <a:rPr lang="cs-CZ" sz="2800" b="1" dirty="0">
                <a:solidFill>
                  <a:srgbClr val="FF0000"/>
                </a:solidFill>
              </a:rPr>
              <a:t>domácí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u="sng" dirty="0">
                <a:solidFill>
                  <a:srgbClr val="C00000"/>
                </a:solidFill>
              </a:rPr>
              <a:t>cvičení</a:t>
            </a:r>
            <a:r>
              <a:rPr lang="cs-CZ" sz="28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cs-CZ" sz="2800" b="1" dirty="0">
                <a:solidFill>
                  <a:srgbClr val="FF0000"/>
                </a:solidFill>
              </a:rPr>
              <a:t>Oliverova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u="sng" dirty="0">
                <a:solidFill>
                  <a:srgbClr val="C00000"/>
                </a:solidFill>
              </a:rPr>
              <a:t>tužka</a:t>
            </a:r>
            <a:r>
              <a:rPr lang="cs-CZ" sz="2800" b="1" dirty="0">
                <a:solidFill>
                  <a:srgbClr val="C00000"/>
                </a:solidFill>
              </a:rPr>
              <a:t> ležela na stole.</a:t>
            </a:r>
          </a:p>
          <a:p>
            <a:pPr algn="ctr"/>
            <a:r>
              <a:rPr lang="cs-CZ" sz="2800" b="1" dirty="0">
                <a:solidFill>
                  <a:srgbClr val="C00000"/>
                </a:solidFill>
              </a:rPr>
              <a:t>S </a:t>
            </a:r>
            <a:r>
              <a:rPr lang="cs-CZ" sz="2800" b="1" dirty="0">
                <a:solidFill>
                  <a:srgbClr val="FF0000"/>
                </a:solidFill>
              </a:rPr>
              <a:t>malými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u="sng" dirty="0">
                <a:solidFill>
                  <a:srgbClr val="C00000"/>
                </a:solidFill>
              </a:rPr>
              <a:t>problémy</a:t>
            </a:r>
            <a:r>
              <a:rPr lang="cs-CZ" sz="2800" b="1" dirty="0">
                <a:solidFill>
                  <a:srgbClr val="C00000"/>
                </a:solidFill>
              </a:rPr>
              <a:t> ten úkol všichni zvládli.</a:t>
            </a:r>
          </a:p>
          <a:p>
            <a:pPr algn="ctr"/>
            <a:r>
              <a:rPr lang="cs-CZ" sz="2800" b="1" dirty="0">
                <a:solidFill>
                  <a:srgbClr val="FF0000"/>
                </a:solidFill>
              </a:rPr>
              <a:t>Anežčiny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u="sng" dirty="0">
                <a:solidFill>
                  <a:srgbClr val="C00000"/>
                </a:solidFill>
              </a:rPr>
              <a:t>spolužačky</a:t>
            </a:r>
            <a:r>
              <a:rPr lang="cs-CZ" sz="2800" b="1" dirty="0">
                <a:solidFill>
                  <a:srgbClr val="C00000"/>
                </a:solidFill>
              </a:rPr>
              <a:t> na úkol zapomněly.</a:t>
            </a:r>
          </a:p>
          <a:p>
            <a:pPr algn="ctr"/>
            <a:endParaRPr lang="cs-CZ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71583"/>
              </p:ext>
            </p:extLst>
          </p:nvPr>
        </p:nvGraphicFramePr>
        <p:xfrm>
          <a:off x="107502" y="3429000"/>
          <a:ext cx="8856984" cy="3041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  <a:gridCol w="1476164"/>
                <a:gridCol w="1476164"/>
              </a:tblGrid>
              <a:tr h="604600">
                <a:tc>
                  <a:txBody>
                    <a:bodyPr/>
                    <a:lstStyle/>
                    <a:p>
                      <a:r>
                        <a:rPr lang="cs-CZ" dirty="0" smtClean="0"/>
                        <a:t>SLOVO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endParaRPr lang="cs-CZ" dirty="0"/>
                    </a:p>
                  </a:txBody>
                  <a:tcPr/>
                </a:tc>
              </a:tr>
              <a:tr h="604600">
                <a:tc>
                  <a:txBody>
                    <a:bodyPr/>
                    <a:lstStyle/>
                    <a:p>
                      <a:r>
                        <a:rPr lang="cs-CZ" dirty="0" smtClean="0"/>
                        <a:t>domácí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střední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jednotné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jarní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měkký</a:t>
                      </a:r>
                      <a:endParaRPr lang="cs-CZ" sz="1600" dirty="0"/>
                    </a:p>
                  </a:txBody>
                  <a:tcPr/>
                </a:tc>
              </a:tr>
              <a:tr h="604600">
                <a:tc>
                  <a:txBody>
                    <a:bodyPr/>
                    <a:lstStyle/>
                    <a:p>
                      <a:r>
                        <a:rPr lang="cs-CZ" dirty="0" smtClean="0"/>
                        <a:t>Oliverova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ženský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jednotné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otcův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přivlastňovací</a:t>
                      </a:r>
                      <a:endParaRPr lang="cs-CZ" sz="1600" dirty="0"/>
                    </a:p>
                  </a:txBody>
                  <a:tcPr/>
                </a:tc>
              </a:tr>
              <a:tr h="623393">
                <a:tc>
                  <a:txBody>
                    <a:bodyPr/>
                    <a:lstStyle/>
                    <a:p>
                      <a:r>
                        <a:rPr lang="cs-CZ" dirty="0" smtClean="0"/>
                        <a:t>malými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mužský neživotný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množné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mladý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tvrdý</a:t>
                      </a:r>
                      <a:endParaRPr lang="cs-CZ" sz="1600" dirty="0"/>
                    </a:p>
                  </a:txBody>
                  <a:tcPr/>
                </a:tc>
              </a:tr>
              <a:tr h="604600">
                <a:tc>
                  <a:txBody>
                    <a:bodyPr/>
                    <a:lstStyle/>
                    <a:p>
                      <a:r>
                        <a:rPr lang="cs-CZ" dirty="0" smtClean="0"/>
                        <a:t>Anežčiny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ženský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množné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matčin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přivlastňovací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3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629</Words>
  <Application>Microsoft Office PowerPoint</Application>
  <PresentationFormat>Předvádění na obrazovce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Office Theme</vt:lpstr>
      <vt:lpstr>ČESKÝ JAZYK - 6. C 12. týden (16. – 20. 3. 2020) 1. část - MLUVNICE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21</cp:revision>
  <dcterms:created xsi:type="dcterms:W3CDTF">2020-03-15T15:49:22Z</dcterms:created>
  <dcterms:modified xsi:type="dcterms:W3CDTF">2020-03-15T18:34:02Z</dcterms:modified>
</cp:coreProperties>
</file>